
<file path=[Content_Types].xml><?xml version="1.0" encoding="utf-8"?>
<Types xmlns="http://schemas.openxmlformats.org/package/2006/content-types">
  <Default Extension="bmp" ContentType="image/bmp"/>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drawings/drawing1.xml" ContentType="application/vnd.openxmlformats-officedocument.drawingml.chartshapes+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drawings/drawing2.xml" ContentType="application/vnd.openxmlformats-officedocument.drawingml.chartshapes+xml"/>
  <Override PartName="/ppt/charts/chart13.xml" ContentType="application/vnd.openxmlformats-officedocument.drawingml.chart+xml"/>
  <Override PartName="/ppt/charts/style12.xml" ContentType="application/vnd.ms-office.chartstyle+xml"/>
  <Override PartName="/ppt/charts/colors12.xml" ContentType="application/vnd.ms-office.chartcolorstyle+xml"/>
  <Override PartName="/ppt/drawings/drawing3.xml" ContentType="application/vnd.openxmlformats-officedocument.drawingml.chartshapes+xml"/>
  <Override PartName="/ppt/charts/chart14.xml" ContentType="application/vnd.openxmlformats-officedocument.drawingml.chart+xml"/>
  <Override PartName="/ppt/charts/style13.xml" ContentType="application/vnd.ms-office.chartstyle+xml"/>
  <Override PartName="/ppt/charts/colors13.xml" ContentType="application/vnd.ms-office.chartcolorstyle+xml"/>
  <Override PartName="/ppt/drawings/drawing4.xml" ContentType="application/vnd.openxmlformats-officedocument.drawingml.chartshapes+xml"/>
  <Override PartName="/ppt/charts/chart15.xml" ContentType="application/vnd.openxmlformats-officedocument.drawingml.chart+xml"/>
  <Override PartName="/ppt/charts/style14.xml" ContentType="application/vnd.ms-office.chartstyle+xml"/>
  <Override PartName="/ppt/charts/colors14.xml" ContentType="application/vnd.ms-office.chartcolorstyle+xml"/>
  <Override PartName="/ppt/drawings/drawing5.xml" ContentType="application/vnd.openxmlformats-officedocument.drawingml.chartshapes+xml"/>
  <Override PartName="/ppt/charts/chart16.xml" ContentType="application/vnd.openxmlformats-officedocument.drawingml.chart+xml"/>
  <Override PartName="/ppt/charts/style15.xml" ContentType="application/vnd.ms-office.chartstyle+xml"/>
  <Override PartName="/ppt/charts/colors15.xml" ContentType="application/vnd.ms-office.chartcolorstyle+xml"/>
  <Override PartName="/ppt/drawings/drawing6.xml" ContentType="application/vnd.openxmlformats-officedocument.drawingml.chartshapes+xml"/>
  <Override PartName="/ppt/charts/chart17.xml" ContentType="application/vnd.openxmlformats-officedocument.drawingml.chart+xml"/>
  <Override PartName="/ppt/charts/style16.xml" ContentType="application/vnd.ms-office.chartstyle+xml"/>
  <Override PartName="/ppt/charts/colors16.xml" ContentType="application/vnd.ms-office.chartcolorstyle+xml"/>
  <Override PartName="/ppt/drawings/drawing7.xml" ContentType="application/vnd.openxmlformats-officedocument.drawingml.chartshapes+xml"/>
  <Override PartName="/ppt/charts/chart18.xml" ContentType="application/vnd.openxmlformats-officedocument.drawingml.chart+xml"/>
  <Override PartName="/ppt/charts/style17.xml" ContentType="application/vnd.ms-office.chartstyle+xml"/>
  <Override PartName="/ppt/charts/colors17.xml" ContentType="application/vnd.ms-office.chartcolorstyle+xml"/>
  <Override PartName="/ppt/drawings/drawing8.xml" ContentType="application/vnd.openxmlformats-officedocument.drawingml.chartshapes+xml"/>
  <Override PartName="/ppt/charts/chart19.xml" ContentType="application/vnd.openxmlformats-officedocument.drawingml.chart+xml"/>
  <Override PartName="/ppt/charts/style18.xml" ContentType="application/vnd.ms-office.chartstyle+xml"/>
  <Override PartName="/ppt/charts/colors18.xml" ContentType="application/vnd.ms-office.chartcolorstyle+xml"/>
  <Override PartName="/ppt/drawings/drawing9.xml" ContentType="application/vnd.openxmlformats-officedocument.drawingml.chartshapes+xml"/>
  <Override PartName="/ppt/charts/chart20.xml" ContentType="application/vnd.openxmlformats-officedocument.drawingml.chart+xml"/>
  <Override PartName="/ppt/charts/style19.xml" ContentType="application/vnd.ms-office.chartstyle+xml"/>
  <Override PartName="/ppt/charts/colors19.xml" ContentType="application/vnd.ms-office.chartcolorstyle+xml"/>
  <Override PartName="/ppt/drawings/drawing10.xml" ContentType="application/vnd.openxmlformats-officedocument.drawingml.chartshapes+xml"/>
  <Override PartName="/ppt/charts/chart21.xml" ContentType="application/vnd.openxmlformats-officedocument.drawingml.chart+xml"/>
  <Override PartName="/ppt/charts/style20.xml" ContentType="application/vnd.ms-office.chartstyle+xml"/>
  <Override PartName="/ppt/charts/colors20.xml" ContentType="application/vnd.ms-office.chartcolorstyle+xml"/>
  <Override PartName="/ppt/drawings/drawing11.xml" ContentType="application/vnd.openxmlformats-officedocument.drawingml.chartshape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7" r:id="rId1"/>
    <p:sldMasterId id="2147483741" r:id="rId2"/>
  </p:sldMasterIdLst>
  <p:notesMasterIdLst>
    <p:notesMasterId r:id="rId28"/>
  </p:notesMasterIdLst>
  <p:sldIdLst>
    <p:sldId id="278" r:id="rId3"/>
    <p:sldId id="279" r:id="rId4"/>
    <p:sldId id="280" r:id="rId5"/>
    <p:sldId id="294" r:id="rId6"/>
    <p:sldId id="295" r:id="rId7"/>
    <p:sldId id="296" r:id="rId8"/>
    <p:sldId id="281" r:id="rId9"/>
    <p:sldId id="284" r:id="rId10"/>
    <p:sldId id="297" r:id="rId11"/>
    <p:sldId id="298" r:id="rId12"/>
    <p:sldId id="299" r:id="rId13"/>
    <p:sldId id="301" r:id="rId14"/>
    <p:sldId id="317" r:id="rId15"/>
    <p:sldId id="314" r:id="rId16"/>
    <p:sldId id="318" r:id="rId17"/>
    <p:sldId id="302" r:id="rId18"/>
    <p:sldId id="315" r:id="rId19"/>
    <p:sldId id="310" r:id="rId20"/>
    <p:sldId id="312" r:id="rId21"/>
    <p:sldId id="304" r:id="rId22"/>
    <p:sldId id="316" r:id="rId23"/>
    <p:sldId id="307" r:id="rId24"/>
    <p:sldId id="309" r:id="rId25"/>
    <p:sldId id="308" r:id="rId26"/>
    <p:sldId id="311" r:id="rId27"/>
  </p:sldIdLst>
  <p:sldSz cx="12192000" cy="6858000"/>
  <p:notesSz cx="13716000" cy="2438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userDrawn="1">
          <p15:clr>
            <a:srgbClr val="A4A3A4"/>
          </p15:clr>
        </p15:guide>
        <p15:guide id="2" pos="456" userDrawn="1">
          <p15:clr>
            <a:srgbClr val="A4A3A4"/>
          </p15:clr>
        </p15:guide>
        <p15:guide id="3" orient="horz" pos="2616" userDrawn="1">
          <p15:clr>
            <a:srgbClr val="A4A3A4"/>
          </p15:clr>
        </p15:guide>
        <p15:guide id="4" orient="horz" pos="3264" userDrawn="1">
          <p15:clr>
            <a:srgbClr val="A4A3A4"/>
          </p15:clr>
        </p15:guide>
        <p15:guide id="5" pos="6912" userDrawn="1">
          <p15:clr>
            <a:srgbClr val="A4A3A4"/>
          </p15:clr>
        </p15:guide>
        <p15:guide id="6" orient="horz" pos="2136" userDrawn="1">
          <p15:clr>
            <a:srgbClr val="A4A3A4"/>
          </p15:clr>
        </p15:guide>
        <p15:guide id="7" orient="horz" pos="4008" userDrawn="1">
          <p15:clr>
            <a:srgbClr val="A4A3A4"/>
          </p15:clr>
        </p15:guide>
        <p15:guide id="8" orient="horz" pos="1152" userDrawn="1">
          <p15:clr>
            <a:srgbClr val="A4A3A4"/>
          </p15:clr>
        </p15:guide>
        <p15:guide id="9" orient="horz" pos="2352" userDrawn="1">
          <p15:clr>
            <a:srgbClr val="A4A3A4"/>
          </p15:clr>
        </p15:guide>
        <p15:guide id="10" orient="horz" pos="1512" userDrawn="1">
          <p15:clr>
            <a:srgbClr val="A4A3A4"/>
          </p15:clr>
        </p15:guide>
        <p15:guide id="11" pos="7680" userDrawn="1">
          <p15:clr>
            <a:srgbClr val="A4A3A4"/>
          </p15:clr>
        </p15:guide>
        <p15:guide id="12" pos="6696" userDrawn="1">
          <p15:clr>
            <a:srgbClr val="A4A3A4"/>
          </p15:clr>
        </p15:guide>
        <p15:guide id="13" pos="1008" userDrawn="1">
          <p15:clr>
            <a:srgbClr val="A4A3A4"/>
          </p15:clr>
        </p15:guide>
        <p15:guide id="14" pos="1584" userDrawn="1">
          <p15:clr>
            <a:srgbClr val="A4A3A4"/>
          </p15:clr>
        </p15:guide>
        <p15:guide id="15" pos="2136" userDrawn="1">
          <p15:clr>
            <a:srgbClr val="A4A3A4"/>
          </p15:clr>
        </p15:guide>
        <p15:guide id="16" pos="2760" userDrawn="1">
          <p15:clr>
            <a:srgbClr val="A4A3A4"/>
          </p15:clr>
        </p15:guide>
        <p15:guide id="17" pos="3288" userDrawn="1">
          <p15:clr>
            <a:srgbClr val="A4A3A4"/>
          </p15:clr>
        </p15:guide>
        <p15:guide id="18" pos="4032" userDrawn="1">
          <p15:clr>
            <a:srgbClr val="A4A3A4"/>
          </p15:clr>
        </p15:guide>
        <p15:guide id="19" pos="4392" userDrawn="1">
          <p15:clr>
            <a:srgbClr val="A4A3A4"/>
          </p15:clr>
        </p15:guide>
        <p15:guide id="20" pos="4944" userDrawn="1">
          <p15:clr>
            <a:srgbClr val="A4A3A4"/>
          </p15:clr>
        </p15:guide>
        <p15:guide id="21" pos="5544" userDrawn="1">
          <p15:clr>
            <a:srgbClr val="A4A3A4"/>
          </p15:clr>
        </p15:guide>
        <p15:guide id="22" pos="6072" userDrawn="1">
          <p15:clr>
            <a:srgbClr val="A4A3A4"/>
          </p15:clr>
        </p15:guide>
        <p15:guide id="23" orient="horz" pos="2448" userDrawn="1">
          <p15:clr>
            <a:srgbClr val="A4A3A4"/>
          </p15:clr>
        </p15:guide>
        <p15:guide id="24" orient="horz" pos="960" userDrawn="1">
          <p15:clr>
            <a:srgbClr val="A4A3A4"/>
          </p15:clr>
        </p15:guide>
        <p15:guide id="25" pos="5256" userDrawn="1">
          <p15:clr>
            <a:srgbClr val="A4A3A4"/>
          </p15:clr>
        </p15:guide>
        <p15:guide id="26" pos="726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00CC"/>
    <a:srgbClr val="202C8F"/>
    <a:srgbClr val="FDFBF6"/>
    <a:srgbClr val="AAC4E9"/>
    <a:srgbClr val="F5CDCE"/>
    <a:srgbClr val="DF8C8C"/>
    <a:srgbClr val="D4D593"/>
    <a:srgbClr val="E6F0FE"/>
    <a:srgbClr val="CDBE8A"/>
    <a:srgbClr val="FFEF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60"/>
    <p:restoredTop sz="94609" autoAdjust="0"/>
  </p:normalViewPr>
  <p:slideViewPr>
    <p:cSldViewPr snapToGrid="0" snapToObjects="1">
      <p:cViewPr>
        <p:scale>
          <a:sx n="71" d="100"/>
          <a:sy n="71" d="100"/>
        </p:scale>
        <p:origin x="1099" y="288"/>
      </p:cViewPr>
      <p:guideLst>
        <p:guide/>
        <p:guide pos="456"/>
        <p:guide orient="horz" pos="2616"/>
        <p:guide orient="horz" pos="3264"/>
        <p:guide pos="6912"/>
        <p:guide orient="horz" pos="2136"/>
        <p:guide orient="horz" pos="4008"/>
        <p:guide orient="horz" pos="1152"/>
        <p:guide orient="horz" pos="2352"/>
        <p:guide orient="horz" pos="1512"/>
        <p:guide pos="7680"/>
        <p:guide pos="6696"/>
        <p:guide pos="1008"/>
        <p:guide pos="1584"/>
        <p:guide pos="2136"/>
        <p:guide pos="2760"/>
        <p:guide pos="3288"/>
        <p:guide pos="4032"/>
        <p:guide pos="4392"/>
        <p:guide pos="4944"/>
        <p:guide pos="5544"/>
        <p:guide pos="6072"/>
        <p:guide orient="horz" pos="2448"/>
        <p:guide orient="horz" pos="960"/>
        <p:guide pos="5256"/>
        <p:guide pos="726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 Id="rId8" Type="http://schemas.openxmlformats.org/officeDocument/2006/relationships/slide" Target="slides/slide6.xml"/></Relationships>
</file>

<file path=ppt/charts/_rels/chart1.xml.rels><?xml version="1.0" encoding="UTF-8" standalone="yes"?>
<Relationships xmlns="http://schemas.openxmlformats.org/package/2006/relationships"><Relationship Id="rId3" Type="http://schemas.openxmlformats.org/officeDocument/2006/relationships/oleObject" Target="file:///C:\Users\Guest-1\AppData\Local\Microsoft\Windows\INetCache\IE\ZUOZ2B16\Thickness1%5b1%5d.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Hardness_60.xlsx" TargetMode="External"/><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3" Type="http://schemas.openxmlformats.org/officeDocument/2006/relationships/oleObject" Target="Hardness_60.xlsx" TargetMode="Externa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chartUserShapes" Target="../drawings/drawing1.xml"/></Relationships>
</file>

<file path=ppt/charts/_rels/chart12.xml.rels><?xml version="1.0" encoding="UTF-8" standalone="yes"?>
<Relationships xmlns="http://schemas.openxmlformats.org/package/2006/relationships"><Relationship Id="rId3" Type="http://schemas.openxmlformats.org/officeDocument/2006/relationships/oleObject" Target="Hardness_60.xlsx" TargetMode="Externa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chartUserShapes" Target="../drawings/drawing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Guest-1\Downloads\Copy%20of%20Hardness_60(1).xlsx" TargetMode="Externa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chartUserShapes" Target="../drawings/drawing3.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Guest-1\Downloads\Hardness_Al_v_100.xlsx" TargetMode="External"/><Relationship Id="rId2" Type="http://schemas.microsoft.com/office/2011/relationships/chartColorStyle" Target="colors13.xml"/><Relationship Id="rId1" Type="http://schemas.microsoft.com/office/2011/relationships/chartStyle" Target="style13.xml"/><Relationship Id="rId4" Type="http://schemas.openxmlformats.org/officeDocument/2006/relationships/chartUserShapes" Target="../drawings/drawing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Guest-1\Downloads\Hardness_Al_v_100.xlsx" TargetMode="External"/><Relationship Id="rId2" Type="http://schemas.microsoft.com/office/2011/relationships/chartColorStyle" Target="colors14.xml"/><Relationship Id="rId1" Type="http://schemas.microsoft.com/office/2011/relationships/chartStyle" Target="style14.xml"/><Relationship Id="rId4" Type="http://schemas.openxmlformats.org/officeDocument/2006/relationships/chartUserShapes" Target="../drawings/drawing5.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Guest-1\Downloads\Hardness_Al_v_100.xlsx" TargetMode="External"/><Relationship Id="rId2" Type="http://schemas.microsoft.com/office/2011/relationships/chartColorStyle" Target="colors15.xml"/><Relationship Id="rId1" Type="http://schemas.microsoft.com/office/2011/relationships/chartStyle" Target="style15.xml"/><Relationship Id="rId4" Type="http://schemas.openxmlformats.org/officeDocument/2006/relationships/chartUserShapes" Target="../drawings/drawing6.xml"/></Relationships>
</file>

<file path=ppt/charts/_rels/chart17.xml.rels><?xml version="1.0" encoding="UTF-8" standalone="yes"?>
<Relationships xmlns="http://schemas.openxmlformats.org/package/2006/relationships"><Relationship Id="rId3" Type="http://schemas.openxmlformats.org/officeDocument/2006/relationships/oleObject" Target="file:///C:\Users\Guest-1\Downloads\Hardness_Al_v_100.xlsx" TargetMode="External"/><Relationship Id="rId2" Type="http://schemas.microsoft.com/office/2011/relationships/chartColorStyle" Target="colors16.xml"/><Relationship Id="rId1" Type="http://schemas.microsoft.com/office/2011/relationships/chartStyle" Target="style16.xml"/><Relationship Id="rId4" Type="http://schemas.openxmlformats.org/officeDocument/2006/relationships/chartUserShapes" Target="../drawings/drawing7.xml"/></Relationships>
</file>

<file path=ppt/charts/_rels/chart18.xml.rels><?xml version="1.0" encoding="UTF-8" standalone="yes"?>
<Relationships xmlns="http://schemas.openxmlformats.org/package/2006/relationships"><Relationship Id="rId3" Type="http://schemas.openxmlformats.org/officeDocument/2006/relationships/oleObject" Target="file:///C:\Users\Guest-1\Downloads\hardness_Al_V_80.xlsx" TargetMode="External"/><Relationship Id="rId2" Type="http://schemas.microsoft.com/office/2011/relationships/chartColorStyle" Target="colors17.xml"/><Relationship Id="rId1" Type="http://schemas.microsoft.com/office/2011/relationships/chartStyle" Target="style17.xml"/><Relationship Id="rId4" Type="http://schemas.openxmlformats.org/officeDocument/2006/relationships/chartUserShapes" Target="../drawings/drawing8.xml"/></Relationships>
</file>

<file path=ppt/charts/_rels/chart19.xml.rels><?xml version="1.0" encoding="UTF-8" standalone="yes"?>
<Relationships xmlns="http://schemas.openxmlformats.org/package/2006/relationships"><Relationship Id="rId3" Type="http://schemas.openxmlformats.org/officeDocument/2006/relationships/oleObject" Target="file:///C:\Users\Guest-1\Downloads\hardness_Al_V_80.xlsx" TargetMode="External"/><Relationship Id="rId2" Type="http://schemas.microsoft.com/office/2011/relationships/chartColorStyle" Target="colors18.xml"/><Relationship Id="rId1" Type="http://schemas.microsoft.com/office/2011/relationships/chartStyle" Target="style18.xml"/><Relationship Id="rId4" Type="http://schemas.openxmlformats.org/officeDocument/2006/relationships/chartUserShapes" Target="../drawings/drawing9.xml"/></Relationships>
</file>

<file path=ppt/charts/_rels/chart2.xml.rels><?xml version="1.0" encoding="UTF-8" standalone="yes"?>
<Relationships xmlns="http://schemas.openxmlformats.org/package/2006/relationships"><Relationship Id="rId3" Type="http://schemas.openxmlformats.org/officeDocument/2006/relationships/oleObject" Target="file:///C:\Users\Guest-1\AppData\Local\Microsoft\Windows\INetCache\IE\ZUOZ2B16\Thickness1%5b1%5d.xlsx" TargetMode="External"/><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file:///C:\Users\Guest-1\Downloads\hardness_Al_V_80.xlsx" TargetMode="External"/><Relationship Id="rId2" Type="http://schemas.microsoft.com/office/2011/relationships/chartColorStyle" Target="colors19.xml"/><Relationship Id="rId1" Type="http://schemas.microsoft.com/office/2011/relationships/chartStyle" Target="style19.xml"/><Relationship Id="rId4" Type="http://schemas.openxmlformats.org/officeDocument/2006/relationships/chartUserShapes" Target="../drawings/drawing10.xml"/></Relationships>
</file>

<file path=ppt/charts/_rels/chart21.xml.rels><?xml version="1.0" encoding="UTF-8" standalone="yes"?>
<Relationships xmlns="http://schemas.openxmlformats.org/package/2006/relationships"><Relationship Id="rId3" Type="http://schemas.openxmlformats.org/officeDocument/2006/relationships/oleObject" Target="file:///C:\Users\Guest-1\Downloads\hardness_Al_V_80.xlsx" TargetMode="External"/><Relationship Id="rId2" Type="http://schemas.microsoft.com/office/2011/relationships/chartColorStyle" Target="colors20.xml"/><Relationship Id="rId1" Type="http://schemas.microsoft.com/office/2011/relationships/chartStyle" Target="style20.xml"/><Relationship Id="rId4" Type="http://schemas.openxmlformats.org/officeDocument/2006/relationships/chartUserShapes" Target="../drawings/drawing11.xml"/></Relationships>
</file>

<file path=ppt/charts/_rels/chart3.xml.rels><?xml version="1.0" encoding="UTF-8" standalone="yes"?>
<Relationships xmlns="http://schemas.openxmlformats.org/package/2006/relationships"><Relationship Id="rId3" Type="http://schemas.openxmlformats.org/officeDocument/2006/relationships/oleObject" Target="file:///C:\Users\Guest-1\AppData\Local\Microsoft\Windows\INetCache\IE\ZUOZ2B16\Thickness1%5b1%5d.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1" Type="http://schemas.openxmlformats.org/officeDocument/2006/relationships/oleObject" Target="file:///C:\Users\Guest-1\AppData\Local\Microsoft\Windows\INetCache\IE\NJLH48FJ\roughness1%5b1%5d.xlsx"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C:\Users\Guest-1\AppData\Local\Microsoft\Windows\INetCache\IE\NJLH48FJ\roughness1%5b1%5d.xlsx" TargetMode="External"/><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oleObject" Target="file:///C:\Users\Guest-1\AppData\Local\Microsoft\Windows\INetCache\IE\NJLH48FJ\roughness1%5b1%5d.xlsx" TargetMode="External"/><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oleObject" Target="file:///C:\Users\Guest-1\Downloads\coatinghardness.xlsx" TargetMode="External"/><Relationship Id="rId2" Type="http://schemas.microsoft.com/office/2011/relationships/chartColorStyle" Target="colors6.xml"/><Relationship Id="rId1" Type="http://schemas.microsoft.com/office/2011/relationships/chartStyle" Target="style6.xml"/></Relationships>
</file>

<file path=ppt/charts/_rels/chart8.xml.rels><?xml version="1.0" encoding="UTF-8" standalone="yes"?>
<Relationships xmlns="http://schemas.openxmlformats.org/package/2006/relationships"><Relationship Id="rId3" Type="http://schemas.openxmlformats.org/officeDocument/2006/relationships/oleObject" Target="file:///C:\Users\Guest-1\Downloads\coatinghardness.xlsx" TargetMode="External"/><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oleObject" Target="file:///C:\Users\Guest-1\Downloads\coatinghardness.xlsx" TargetMode="External"/><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SOD=60mm</a:t>
            </a:r>
          </a:p>
        </c:rich>
      </c:tx>
      <c:layout>
        <c:manualLayout>
          <c:xMode val="edge"/>
          <c:yMode val="edge"/>
          <c:x val="0.76749300087489059"/>
          <c:y val="3.240740740740740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errBars>
            <c:errDir val="y"/>
            <c:errBarType val="both"/>
            <c:errValType val="cust"/>
            <c:noEndCap val="0"/>
            <c:plus>
              <c:numRef>
                <c:f>Sheet1!$L$3:$L$6</c:f>
                <c:numCache>
                  <c:formatCode>General</c:formatCode>
                  <c:ptCount val="4"/>
                  <c:pt idx="0">
                    <c:v>9.9525520847669995</c:v>
                  </c:pt>
                  <c:pt idx="1">
                    <c:v>10.748476552516641</c:v>
                  </c:pt>
                  <c:pt idx="2">
                    <c:v>14.892693067407313</c:v>
                  </c:pt>
                  <c:pt idx="3">
                    <c:v>16.287662990742412</c:v>
                  </c:pt>
                </c:numCache>
              </c:numRef>
            </c:plus>
            <c:minus>
              <c:numRef>
                <c:f>Sheet1!$L$3:$L$6</c:f>
                <c:numCache>
                  <c:formatCode>General</c:formatCode>
                  <c:ptCount val="4"/>
                  <c:pt idx="0">
                    <c:v>9.9525520847669995</c:v>
                  </c:pt>
                  <c:pt idx="1">
                    <c:v>10.748476552516641</c:v>
                  </c:pt>
                  <c:pt idx="2">
                    <c:v>14.892693067407313</c:v>
                  </c:pt>
                  <c:pt idx="3">
                    <c:v>16.287662990742412</c:v>
                  </c:pt>
                </c:numCache>
              </c:numRef>
            </c:minus>
            <c:spPr>
              <a:noFill/>
              <a:ln w="9525" cap="flat" cmpd="sng" algn="ctr">
                <a:solidFill>
                  <a:schemeClr val="tx1">
                    <a:lumMod val="65000"/>
                    <a:lumOff val="35000"/>
                  </a:schemeClr>
                </a:solidFill>
                <a:round/>
              </a:ln>
              <a:effectLst/>
            </c:spPr>
          </c:errBars>
          <c:cat>
            <c:numLit>
              <c:formatCode>General</c:formatCode>
              <c:ptCount val="4"/>
              <c:pt idx="0">
                <c:v>1</c:v>
              </c:pt>
              <c:pt idx="1">
                <c:v>1.5</c:v>
              </c:pt>
              <c:pt idx="2">
                <c:v>2</c:v>
              </c:pt>
              <c:pt idx="3">
                <c:v>2.5</c:v>
              </c:pt>
            </c:numLit>
          </c:cat>
          <c:val>
            <c:numRef>
              <c:f>Sheet1!$K$3:$K$6</c:f>
              <c:numCache>
                <c:formatCode>General</c:formatCode>
                <c:ptCount val="4"/>
                <c:pt idx="0">
                  <c:v>69.117999999999995</c:v>
                </c:pt>
                <c:pt idx="1">
                  <c:v>103.91280000000002</c:v>
                </c:pt>
                <c:pt idx="2">
                  <c:v>123.81059999999999</c:v>
                </c:pt>
                <c:pt idx="3">
                  <c:v>215.3888</c:v>
                </c:pt>
              </c:numCache>
            </c:numRef>
          </c:val>
          <c:smooth val="0"/>
          <c:extLst>
            <c:ext xmlns:c16="http://schemas.microsoft.com/office/drawing/2014/chart" uri="{C3380CC4-5D6E-409C-BE32-E72D297353CC}">
              <c16:uniqueId val="{00000000-6D32-4BBE-967B-30DB69A4EE30}"/>
            </c:ext>
          </c:extLst>
        </c:ser>
        <c:dLbls>
          <c:showLegendKey val="0"/>
          <c:showVal val="0"/>
          <c:showCatName val="0"/>
          <c:showSerName val="0"/>
          <c:showPercent val="0"/>
          <c:showBubbleSize val="0"/>
        </c:dLbls>
        <c:smooth val="0"/>
        <c:axId val="1093904767"/>
        <c:axId val="1093914335"/>
      </c:lineChart>
      <c:catAx>
        <c:axId val="109390476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Aluminium</a:t>
                </a:r>
                <a:r>
                  <a:rPr lang="en-IN" baseline="0"/>
                  <a:t> composition(gm)</a:t>
                </a:r>
                <a:endParaRPr lang="en-IN"/>
              </a:p>
            </c:rich>
          </c:tx>
          <c:layout>
            <c:manualLayout>
              <c:xMode val="edge"/>
              <c:yMode val="edge"/>
              <c:x val="0.31861811023622044"/>
              <c:y val="0.8819444444444444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93914335"/>
        <c:crosses val="autoZero"/>
        <c:auto val="1"/>
        <c:lblAlgn val="ctr"/>
        <c:lblOffset val="100"/>
        <c:noMultiLvlLbl val="0"/>
      </c:catAx>
      <c:valAx>
        <c:axId val="1093914335"/>
        <c:scaling>
          <c:orientation val="minMax"/>
        </c:scaling>
        <c:delete val="0"/>
        <c:axPos val="l"/>
        <c:majorGridlines>
          <c:spPr>
            <a:ln w="9525" cap="flat" cmpd="sng" algn="ctr">
              <a:solidFill>
                <a:schemeClr val="accent1">
                  <a:lumMod val="40000"/>
                  <a:lumOff val="60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000" b="0" i="0" u="none" strike="noStrike" baseline="0">
                    <a:effectLst/>
                  </a:rPr>
                  <a:t>Coating Thickness (µm)</a:t>
                </a:r>
                <a:endParaRPr lang="en-IN"/>
              </a:p>
            </c:rich>
          </c:tx>
          <c:layout>
            <c:manualLayout>
              <c:xMode val="edge"/>
              <c:yMode val="edge"/>
              <c:x val="3.3333333333333333E-2"/>
              <c:y val="0.25245370370370368"/>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93904767"/>
        <c:crosses val="autoZero"/>
        <c:crossBetween val="between"/>
      </c:valAx>
      <c:spPr>
        <a:noFill/>
        <a:ln>
          <a:solidFill>
            <a:schemeClr val="tx1">
              <a:lumMod val="65000"/>
              <a:lumOff val="3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65000"/>
          <a:lumOff val="35000"/>
        </a:schemeClr>
      </a:solidFill>
      <a:round/>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Al-1gm</a:t>
            </a:r>
          </a:p>
        </c:rich>
      </c:tx>
      <c:layout>
        <c:manualLayout>
          <c:xMode val="edge"/>
          <c:yMode val="edge"/>
          <c:x val="0.8246472290578899"/>
          <c:y val="2.865654456948862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cked"/>
        <c:varyColors val="0"/>
        <c:ser>
          <c:idx val="0"/>
          <c:order val="0"/>
          <c:tx>
            <c:v/>
          </c:tx>
          <c:spPr>
            <a:ln w="28575" cap="rnd">
              <a:solidFill>
                <a:srgbClr val="4285F4"/>
              </a:solidFill>
              <a:prstDash val="solid"/>
              <a:round/>
            </a:ln>
            <a:effectLst/>
          </c:spPr>
          <c:marker>
            <c:symbol val="none"/>
          </c:marker>
          <c:errBars>
            <c:errDir val="y"/>
            <c:errBarType val="both"/>
            <c:errValType val="cust"/>
            <c:noEndCap val="0"/>
            <c:plus>
              <c:numRef>
                <c:f>Sheet1!$K$3:$K$7</c:f>
                <c:numCache>
                  <c:formatCode>General</c:formatCode>
                  <c:ptCount val="5"/>
                  <c:pt idx="0">
                    <c:v>18.244199999999999</c:v>
                  </c:pt>
                  <c:pt idx="1">
                    <c:v>5.6127000000000002</c:v>
                  </c:pt>
                  <c:pt idx="2">
                    <c:v>10.697800000000001</c:v>
                  </c:pt>
                  <c:pt idx="3">
                    <c:v>6.2171000000000003</c:v>
                  </c:pt>
                  <c:pt idx="4">
                    <c:v>6.9572000000000003</c:v>
                  </c:pt>
                </c:numCache>
              </c:numRef>
            </c:plus>
            <c:minus>
              <c:numRef>
                <c:f>Sheet1!$K$3:$K$7</c:f>
                <c:numCache>
                  <c:formatCode>General</c:formatCode>
                  <c:ptCount val="5"/>
                  <c:pt idx="0">
                    <c:v>18.244199999999999</c:v>
                  </c:pt>
                  <c:pt idx="1">
                    <c:v>5.6127000000000002</c:v>
                  </c:pt>
                  <c:pt idx="2">
                    <c:v>10.697800000000001</c:v>
                  </c:pt>
                  <c:pt idx="3">
                    <c:v>6.2171000000000003</c:v>
                  </c:pt>
                  <c:pt idx="4">
                    <c:v>6.9572000000000003</c:v>
                  </c:pt>
                </c:numCache>
              </c:numRef>
            </c:minus>
            <c:spPr>
              <a:noFill/>
              <a:ln w="9525" cap="flat" cmpd="sng" algn="ctr">
                <a:solidFill>
                  <a:schemeClr val="tx1">
                    <a:lumMod val="65000"/>
                    <a:lumOff val="35000"/>
                  </a:schemeClr>
                </a:solidFill>
                <a:round/>
              </a:ln>
              <a:effectLst/>
            </c:spPr>
          </c:errBars>
          <c:cat>
            <c:numRef>
              <c:f>[Hardness_60.xlsx]Sheet1!$C$3:$G$3</c:f>
              <c:numCache>
                <c:formatCode>General</c:formatCode>
                <c:ptCount val="5"/>
                <c:pt idx="0">
                  <c:v>20</c:v>
                </c:pt>
                <c:pt idx="1">
                  <c:v>60</c:v>
                </c:pt>
                <c:pt idx="2">
                  <c:v>100</c:v>
                </c:pt>
                <c:pt idx="3">
                  <c:v>140</c:v>
                </c:pt>
                <c:pt idx="4">
                  <c:v>180</c:v>
                </c:pt>
              </c:numCache>
            </c:numRef>
          </c:cat>
          <c:val>
            <c:numRef>
              <c:f>[Hardness_60.xlsx]Sheet1!$J$3:$J$7</c:f>
              <c:numCache>
                <c:formatCode>General</c:formatCode>
                <c:ptCount val="5"/>
                <c:pt idx="0">
                  <c:v>198.13329999999999</c:v>
                </c:pt>
                <c:pt idx="1">
                  <c:v>223.46600000000001</c:v>
                </c:pt>
                <c:pt idx="2">
                  <c:v>206.233</c:v>
                </c:pt>
                <c:pt idx="3">
                  <c:v>202.166</c:v>
                </c:pt>
                <c:pt idx="4">
                  <c:v>185.13300000000001</c:v>
                </c:pt>
              </c:numCache>
            </c:numRef>
          </c:val>
          <c:smooth val="0"/>
          <c:extLst>
            <c:ext xmlns:c16="http://schemas.microsoft.com/office/drawing/2014/chart" uri="{C3380CC4-5D6E-409C-BE32-E72D297353CC}">
              <c16:uniqueId val="{00000000-504B-4331-973E-4DE5340CF195}"/>
            </c:ext>
          </c:extLst>
        </c:ser>
        <c:dLbls>
          <c:showLegendKey val="0"/>
          <c:showVal val="0"/>
          <c:showCatName val="0"/>
          <c:showSerName val="0"/>
          <c:showPercent val="0"/>
          <c:showBubbleSize val="0"/>
        </c:dLbls>
        <c:smooth val="0"/>
        <c:axId val="794244400"/>
        <c:axId val="794229008"/>
      </c:lineChart>
      <c:catAx>
        <c:axId val="79424440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Distance from interface (</a:t>
                </a:r>
                <a:r>
                  <a:rPr lang="el-GR"/>
                  <a:t>μ</a:t>
                </a:r>
                <a:r>
                  <a:rPr lang="en-US" dirty="0"/>
                  <a:t>m)</a:t>
                </a:r>
              </a:p>
            </c:rich>
          </c:tx>
          <c:layout>
            <c:manualLayout>
              <c:xMode val="edge"/>
              <c:yMode val="edge"/>
              <c:x val="0.32138392881779559"/>
              <c:y val="0.88422727869060924"/>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4229008"/>
        <c:crosses val="autoZero"/>
        <c:auto val="1"/>
        <c:lblAlgn val="ctr"/>
        <c:lblOffset val="100"/>
        <c:noMultiLvlLbl val="0"/>
      </c:catAx>
      <c:valAx>
        <c:axId val="794229008"/>
        <c:scaling>
          <c:orientation val="minMax"/>
          <c:min val="1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Vickers Microhardness HV0.05 (</a:t>
                </a:r>
                <a:r>
                  <a:rPr lang="en-US" dirty="0" err="1"/>
                  <a:t>kgf</a:t>
                </a:r>
                <a:r>
                  <a:rPr lang="en-US"/>
                  <a:t>/mm 2 )</a:t>
                </a:r>
              </a:p>
            </c:rich>
          </c:tx>
          <c:layout>
            <c:manualLayout>
              <c:xMode val="edge"/>
              <c:yMode val="edge"/>
              <c:x val="2.9214720653301801E-2"/>
              <c:y val="0.12306281522237508"/>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4244400"/>
        <c:crosses val="autoZero"/>
        <c:crossBetween val="between"/>
      </c:valAx>
      <c:spPr>
        <a:noFill/>
        <a:ln>
          <a:solidFill>
            <a:schemeClr val="bg2">
              <a:lumMod val="75000"/>
            </a:schemeClr>
          </a:solid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75000"/>
        </a:schemeClr>
      </a:solid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Al-1.5gm</a:t>
            </a:r>
          </a:p>
        </c:rich>
      </c:tx>
      <c:layout>
        <c:manualLayout>
          <c:xMode val="edge"/>
          <c:yMode val="edge"/>
          <c:x val="0.80485255717554327"/>
          <c:y val="3.0949070933541808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rgbClr val="4285F4"/>
              </a:solidFill>
              <a:prstDash val="solid"/>
              <a:round/>
            </a:ln>
            <a:effectLst/>
          </c:spPr>
          <c:marker>
            <c:symbol val="none"/>
          </c:marker>
          <c:errBars>
            <c:errDir val="y"/>
            <c:errBarType val="both"/>
            <c:errValType val="cust"/>
            <c:noEndCap val="0"/>
            <c:plus>
              <c:numRef>
                <c:f>Sheet1!$K$19:$K$23</c:f>
                <c:numCache>
                  <c:formatCode>General</c:formatCode>
                  <c:ptCount val="5"/>
                  <c:pt idx="0">
                    <c:v>6.2684300000000004</c:v>
                  </c:pt>
                  <c:pt idx="1">
                    <c:v>12.2349</c:v>
                  </c:pt>
                  <c:pt idx="2">
                    <c:v>4.5</c:v>
                  </c:pt>
                  <c:pt idx="3">
                    <c:v>2.3895</c:v>
                  </c:pt>
                  <c:pt idx="4">
                    <c:v>3.3778000000000001</c:v>
                  </c:pt>
                </c:numCache>
              </c:numRef>
            </c:plus>
            <c:minus>
              <c:numRef>
                <c:f>Sheet1!$K$19:$K$23</c:f>
                <c:numCache>
                  <c:formatCode>General</c:formatCode>
                  <c:ptCount val="5"/>
                  <c:pt idx="0">
                    <c:v>6.2684300000000004</c:v>
                  </c:pt>
                  <c:pt idx="1">
                    <c:v>12.2349</c:v>
                  </c:pt>
                  <c:pt idx="2">
                    <c:v>4.5</c:v>
                  </c:pt>
                  <c:pt idx="3">
                    <c:v>2.3895</c:v>
                  </c:pt>
                  <c:pt idx="4">
                    <c:v>3.3778000000000001</c:v>
                  </c:pt>
                </c:numCache>
              </c:numRef>
            </c:minus>
            <c:spPr>
              <a:noFill/>
              <a:ln w="9525" cap="flat" cmpd="sng" algn="ctr">
                <a:solidFill>
                  <a:schemeClr val="tx1">
                    <a:lumMod val="65000"/>
                    <a:lumOff val="35000"/>
                  </a:schemeClr>
                </a:solidFill>
                <a:round/>
              </a:ln>
              <a:effectLst/>
            </c:spPr>
          </c:errBars>
          <c:cat>
            <c:numRef>
              <c:f>[Hardness_60.xlsx]Sheet1!$C$19:$G$19</c:f>
              <c:numCache>
                <c:formatCode>General</c:formatCode>
                <c:ptCount val="5"/>
                <c:pt idx="0">
                  <c:v>20</c:v>
                </c:pt>
                <c:pt idx="1">
                  <c:v>60</c:v>
                </c:pt>
                <c:pt idx="2">
                  <c:v>100</c:v>
                </c:pt>
                <c:pt idx="3">
                  <c:v>140</c:v>
                </c:pt>
                <c:pt idx="4">
                  <c:v>180</c:v>
                </c:pt>
              </c:numCache>
            </c:numRef>
          </c:cat>
          <c:val>
            <c:numRef>
              <c:f>[Hardness_60.xlsx]Sheet1!$J$19:$J$23</c:f>
              <c:numCache>
                <c:formatCode>General</c:formatCode>
                <c:ptCount val="5"/>
                <c:pt idx="0">
                  <c:v>247.9333</c:v>
                </c:pt>
                <c:pt idx="1">
                  <c:v>215.4333</c:v>
                </c:pt>
                <c:pt idx="2">
                  <c:v>199.833</c:v>
                </c:pt>
                <c:pt idx="3">
                  <c:v>184.1</c:v>
                </c:pt>
                <c:pt idx="4">
                  <c:v>178.2</c:v>
                </c:pt>
              </c:numCache>
            </c:numRef>
          </c:val>
          <c:smooth val="0"/>
          <c:extLst>
            <c:ext xmlns:c16="http://schemas.microsoft.com/office/drawing/2014/chart" uri="{C3380CC4-5D6E-409C-BE32-E72D297353CC}">
              <c16:uniqueId val="{00000000-9871-491D-97ED-95B2221CF837}"/>
            </c:ext>
          </c:extLst>
        </c:ser>
        <c:dLbls>
          <c:showLegendKey val="0"/>
          <c:showVal val="0"/>
          <c:showCatName val="0"/>
          <c:showSerName val="0"/>
          <c:showPercent val="0"/>
          <c:showBubbleSize val="0"/>
        </c:dLbls>
        <c:smooth val="0"/>
        <c:axId val="794265616"/>
        <c:axId val="794249808"/>
      </c:lineChart>
      <c:catAx>
        <c:axId val="7942656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Distance from interface (</a:t>
                </a:r>
                <a:r>
                  <a:rPr lang="el-GR"/>
                  <a:t>μ</a:t>
                </a:r>
                <a:r>
                  <a:rPr lang="en-US"/>
                  <a:t>m)</a:t>
                </a:r>
              </a:p>
            </c:rich>
          </c:tx>
          <c:layout>
            <c:manualLayout>
              <c:xMode val="edge"/>
              <c:yMode val="edge"/>
              <c:x val="0.31995884011719578"/>
              <c:y val="0.87620354135995171"/>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4249808"/>
        <c:crosses val="autoZero"/>
        <c:auto val="1"/>
        <c:lblAlgn val="ctr"/>
        <c:lblOffset val="100"/>
        <c:noMultiLvlLbl val="0"/>
      </c:catAx>
      <c:valAx>
        <c:axId val="794249808"/>
        <c:scaling>
          <c:orientation val="minMax"/>
          <c:max val="260"/>
          <c:min val="1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Vickers Microhardness HV0.05 (kgf/mm 2 )</a:t>
                </a:r>
              </a:p>
            </c:rich>
          </c:tx>
          <c:layout>
            <c:manualLayout>
              <c:xMode val="edge"/>
              <c:yMode val="edge"/>
              <c:x val="2.5651988029072252E-2"/>
              <c:y val="0.1494268684089867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4265616"/>
        <c:crosses val="autoZero"/>
        <c:crossBetween val="between"/>
      </c:valAx>
      <c:spPr>
        <a:solidFill>
          <a:schemeClr val="bg1"/>
        </a:solidFill>
        <a:ln>
          <a:solidFill>
            <a:schemeClr val="bg2">
              <a:lumMod val="7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75000"/>
        </a:schemeClr>
      </a:solidFill>
    </a:ln>
    <a:effectLst/>
  </c:spPr>
  <c:txPr>
    <a:bodyPr/>
    <a:lstStyle/>
    <a:p>
      <a:pPr>
        <a:defRPr/>
      </a:pPr>
      <a:endParaRPr lang="en-US"/>
    </a:p>
  </c:txPr>
  <c:externalData r:id="rId3">
    <c:autoUpdate val="0"/>
  </c:externalData>
  <c:userShapes r:id="rId4"/>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Al-2gm</a:t>
            </a:r>
          </a:p>
        </c:rich>
      </c:tx>
      <c:layout>
        <c:manualLayout>
          <c:xMode val="edge"/>
          <c:yMode val="edge"/>
          <c:x val="0.82988633883451135"/>
          <c:y val="2.177900045850527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rgbClr val="4285F4"/>
              </a:solidFill>
              <a:prstDash val="solid"/>
              <a:round/>
            </a:ln>
            <a:effectLst/>
          </c:spPr>
          <c:marker>
            <c:symbol val="none"/>
          </c:marker>
          <c:errBars>
            <c:errDir val="y"/>
            <c:errBarType val="both"/>
            <c:errValType val="cust"/>
            <c:noEndCap val="0"/>
            <c:plus>
              <c:numRef>
                <c:f>Sheet1!$K$34:$K$38</c:f>
                <c:numCache>
                  <c:formatCode>General</c:formatCode>
                  <c:ptCount val="5"/>
                  <c:pt idx="0">
                    <c:v>15.051</c:v>
                  </c:pt>
                  <c:pt idx="1">
                    <c:v>7.2037000000000004</c:v>
                  </c:pt>
                  <c:pt idx="2">
                    <c:v>6.6580000000000004</c:v>
                  </c:pt>
                  <c:pt idx="3">
                    <c:v>15.385999999999999</c:v>
                  </c:pt>
                  <c:pt idx="4">
                    <c:v>1.9603999999999999</c:v>
                  </c:pt>
                </c:numCache>
              </c:numRef>
            </c:plus>
            <c:minus>
              <c:numRef>
                <c:f>Sheet1!$K$34:$K$38</c:f>
                <c:numCache>
                  <c:formatCode>General</c:formatCode>
                  <c:ptCount val="5"/>
                  <c:pt idx="0">
                    <c:v>15.051</c:v>
                  </c:pt>
                  <c:pt idx="1">
                    <c:v>7.2037000000000004</c:v>
                  </c:pt>
                  <c:pt idx="2">
                    <c:v>6.6580000000000004</c:v>
                  </c:pt>
                  <c:pt idx="3">
                    <c:v>15.385999999999999</c:v>
                  </c:pt>
                  <c:pt idx="4">
                    <c:v>1.9603999999999999</c:v>
                  </c:pt>
                </c:numCache>
              </c:numRef>
            </c:minus>
            <c:spPr>
              <a:noFill/>
              <a:ln w="9525" cap="flat" cmpd="sng" algn="ctr">
                <a:solidFill>
                  <a:schemeClr val="tx1">
                    <a:lumMod val="65000"/>
                    <a:lumOff val="35000"/>
                  </a:schemeClr>
                </a:solidFill>
                <a:round/>
              </a:ln>
              <a:effectLst/>
            </c:spPr>
          </c:errBars>
          <c:cat>
            <c:numLit>
              <c:formatCode>General</c:formatCode>
              <c:ptCount val="5"/>
              <c:pt idx="0">
                <c:v>20</c:v>
              </c:pt>
              <c:pt idx="1">
                <c:v>60</c:v>
              </c:pt>
              <c:pt idx="2">
                <c:v>100</c:v>
              </c:pt>
              <c:pt idx="3">
                <c:v>140</c:v>
              </c:pt>
              <c:pt idx="4">
                <c:v>180</c:v>
              </c:pt>
            </c:numLit>
          </c:cat>
          <c:val>
            <c:numRef>
              <c:f>[Hardness_60.xlsx]Sheet1!$J$34:$J$38</c:f>
              <c:numCache>
                <c:formatCode>General</c:formatCode>
                <c:ptCount val="5"/>
                <c:pt idx="0">
                  <c:v>228.566</c:v>
                </c:pt>
                <c:pt idx="1">
                  <c:v>205.86600000000001</c:v>
                </c:pt>
                <c:pt idx="2">
                  <c:v>178.066</c:v>
                </c:pt>
                <c:pt idx="3">
                  <c:v>172.9</c:v>
                </c:pt>
                <c:pt idx="4">
                  <c:v>172.63300000000001</c:v>
                </c:pt>
              </c:numCache>
            </c:numRef>
          </c:val>
          <c:smooth val="0"/>
          <c:extLst>
            <c:ext xmlns:c16="http://schemas.microsoft.com/office/drawing/2014/chart" uri="{C3380CC4-5D6E-409C-BE32-E72D297353CC}">
              <c16:uniqueId val="{00000000-4B7B-409F-A3A3-5CF644E2BB0C}"/>
            </c:ext>
          </c:extLst>
        </c:ser>
        <c:dLbls>
          <c:showLegendKey val="0"/>
          <c:showVal val="0"/>
          <c:showCatName val="0"/>
          <c:showSerName val="0"/>
          <c:showPercent val="0"/>
          <c:showBubbleSize val="0"/>
        </c:dLbls>
        <c:smooth val="0"/>
        <c:axId val="794276432"/>
        <c:axId val="794286000"/>
      </c:lineChart>
      <c:catAx>
        <c:axId val="79427643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Distance from interface (</a:t>
                </a:r>
                <a:r>
                  <a:rPr lang="el-GR"/>
                  <a:t>μ</a:t>
                </a:r>
                <a:r>
                  <a:rPr lang="en-US"/>
                  <a:t>m)</a:t>
                </a:r>
              </a:p>
            </c:rich>
          </c:tx>
          <c:layout>
            <c:manualLayout>
              <c:xMode val="edge"/>
              <c:yMode val="edge"/>
              <c:x val="0.3346341408816435"/>
              <c:y val="0.8807885591068819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4286000"/>
        <c:crosses val="autoZero"/>
        <c:auto val="1"/>
        <c:lblAlgn val="ctr"/>
        <c:lblOffset val="100"/>
        <c:noMultiLvlLbl val="0"/>
      </c:catAx>
      <c:valAx>
        <c:axId val="794286000"/>
        <c:scaling>
          <c:orientation val="minMax"/>
          <c:min val="1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Vickers Microhardness HV0.05 (kgf/mm 2 )</a:t>
                </a:r>
              </a:p>
            </c:rich>
          </c:tx>
          <c:layout>
            <c:manualLayout>
              <c:xMode val="edge"/>
              <c:yMode val="edge"/>
              <c:x val="2.2032591348992929E-2"/>
              <c:y val="0.15286565795506651"/>
            </c:manualLayout>
          </c:layout>
          <c:overlay val="0"/>
          <c:spPr>
            <a:solidFill>
              <a:schemeClr val="bg1"/>
            </a:solid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4276432"/>
        <c:crosses val="autoZero"/>
        <c:crossBetween val="between"/>
        <c:majorUnit val="20"/>
      </c:valAx>
      <c:spPr>
        <a:noFill/>
        <a:ln>
          <a:solidFill>
            <a:schemeClr val="tx1">
              <a:lumMod val="65000"/>
              <a:lumOff val="3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userShapes r:id="rId4"/>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Al-2.5gm</a:t>
            </a:r>
          </a:p>
        </c:rich>
      </c:tx>
      <c:layout>
        <c:manualLayout>
          <c:xMode val="edge"/>
          <c:yMode val="edge"/>
          <c:x val="0.82497900262467194"/>
          <c:y val="3.240740740740740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5540310586176728"/>
          <c:y val="0.1763888888888889"/>
          <c:w val="0.80570800524934383"/>
          <c:h val="0.6415507436570429"/>
        </c:manualLayout>
      </c:layout>
      <c:lineChart>
        <c:grouping val="standard"/>
        <c:varyColors val="0"/>
        <c:ser>
          <c:idx val="0"/>
          <c:order val="0"/>
          <c:spPr>
            <a:ln w="28575" cap="rnd">
              <a:solidFill>
                <a:schemeClr val="accent1"/>
              </a:solidFill>
              <a:round/>
            </a:ln>
            <a:effectLst/>
          </c:spPr>
          <c:marker>
            <c:symbol val="none"/>
          </c:marker>
          <c:errBars>
            <c:errDir val="y"/>
            <c:errBarType val="both"/>
            <c:errValType val="cust"/>
            <c:noEndCap val="0"/>
            <c:plus>
              <c:numRef>
                <c:f>Sheet1!$C$57:$G$57</c:f>
                <c:numCache>
                  <c:formatCode>General</c:formatCode>
                  <c:ptCount val="5"/>
                  <c:pt idx="0">
                    <c:v>4.4844174649557385</c:v>
                  </c:pt>
                  <c:pt idx="1">
                    <c:v>7.9265377057073243</c:v>
                  </c:pt>
                  <c:pt idx="2">
                    <c:v>5.120872321522322</c:v>
                  </c:pt>
                  <c:pt idx="3">
                    <c:v>6.2978832422754074</c:v>
                  </c:pt>
                  <c:pt idx="4">
                    <c:v>2.6576932353703584</c:v>
                  </c:pt>
                </c:numCache>
              </c:numRef>
            </c:plus>
            <c:minus>
              <c:numRef>
                <c:f>Sheet1!$C$57:$G$57</c:f>
                <c:numCache>
                  <c:formatCode>General</c:formatCode>
                  <c:ptCount val="5"/>
                  <c:pt idx="0">
                    <c:v>4.4844174649557385</c:v>
                  </c:pt>
                  <c:pt idx="1">
                    <c:v>7.9265377057073243</c:v>
                  </c:pt>
                  <c:pt idx="2">
                    <c:v>5.120872321522322</c:v>
                  </c:pt>
                  <c:pt idx="3">
                    <c:v>6.2978832422754074</c:v>
                  </c:pt>
                  <c:pt idx="4">
                    <c:v>2.6576932353703584</c:v>
                  </c:pt>
                </c:numCache>
              </c:numRef>
            </c:minus>
            <c:spPr>
              <a:noFill/>
              <a:ln w="9525" cap="flat" cmpd="sng" algn="ctr">
                <a:solidFill>
                  <a:schemeClr val="tx1">
                    <a:lumMod val="65000"/>
                    <a:lumOff val="35000"/>
                  </a:schemeClr>
                </a:solidFill>
                <a:round/>
              </a:ln>
              <a:effectLst/>
            </c:spPr>
          </c:errBars>
          <c:cat>
            <c:numRef>
              <c:f>Sheet1!$C$50:$G$50</c:f>
              <c:numCache>
                <c:formatCode>General</c:formatCode>
                <c:ptCount val="5"/>
                <c:pt idx="0">
                  <c:v>20</c:v>
                </c:pt>
                <c:pt idx="1">
                  <c:v>60</c:v>
                </c:pt>
                <c:pt idx="2">
                  <c:v>100</c:v>
                </c:pt>
                <c:pt idx="3">
                  <c:v>140</c:v>
                </c:pt>
                <c:pt idx="4">
                  <c:v>180</c:v>
                </c:pt>
              </c:numCache>
            </c:numRef>
          </c:cat>
          <c:val>
            <c:numRef>
              <c:f>Sheet1!$C$56:$G$56</c:f>
              <c:numCache>
                <c:formatCode>General</c:formatCode>
                <c:ptCount val="5"/>
                <c:pt idx="0">
                  <c:v>244.1</c:v>
                </c:pt>
                <c:pt idx="1">
                  <c:v>195.6</c:v>
                </c:pt>
                <c:pt idx="2">
                  <c:v>184.93333333333337</c:v>
                </c:pt>
                <c:pt idx="3">
                  <c:v>179.96666666666667</c:v>
                </c:pt>
                <c:pt idx="4">
                  <c:v>164.76666666666668</c:v>
                </c:pt>
              </c:numCache>
            </c:numRef>
          </c:val>
          <c:smooth val="0"/>
          <c:extLst>
            <c:ext xmlns:c16="http://schemas.microsoft.com/office/drawing/2014/chart" uri="{C3380CC4-5D6E-409C-BE32-E72D297353CC}">
              <c16:uniqueId val="{00000000-D77D-4F2B-9D71-0CF60CEF187B}"/>
            </c:ext>
          </c:extLst>
        </c:ser>
        <c:dLbls>
          <c:showLegendKey val="0"/>
          <c:showVal val="0"/>
          <c:showCatName val="0"/>
          <c:showSerName val="0"/>
          <c:showPercent val="0"/>
          <c:showBubbleSize val="0"/>
        </c:dLbls>
        <c:smooth val="0"/>
        <c:axId val="1380126991"/>
        <c:axId val="1380124495"/>
      </c:lineChart>
      <c:catAx>
        <c:axId val="138012699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Distance from interface (</a:t>
                </a:r>
                <a:r>
                  <a:rPr lang="el-GR" sz="900" b="0" i="0" baseline="0">
                    <a:effectLst/>
                  </a:rPr>
                  <a:t>μ</a:t>
                </a:r>
                <a:r>
                  <a:rPr lang="en-US" sz="900" b="0" i="0" baseline="0">
                    <a:effectLst/>
                  </a:rPr>
                  <a:t>m)</a:t>
                </a:r>
                <a:endParaRPr lang="en-IN" sz="900">
                  <a:effectLst/>
                </a:endParaRPr>
              </a:p>
            </c:rich>
          </c:tx>
          <c:layout>
            <c:manualLayout>
              <c:xMode val="edge"/>
              <c:yMode val="edge"/>
              <c:x val="0.36979177602799657"/>
              <c:y val="0.8872914843977834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80124495"/>
        <c:crosses val="autoZero"/>
        <c:auto val="1"/>
        <c:lblAlgn val="ctr"/>
        <c:lblOffset val="100"/>
        <c:noMultiLvlLbl val="0"/>
      </c:catAx>
      <c:valAx>
        <c:axId val="1380124495"/>
        <c:scaling>
          <c:orientation val="minMax"/>
          <c:max val="260"/>
          <c:min val="14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Vickers Microhardness HV0.05 (kgf/mm 2 )</a:t>
                </a:r>
                <a:endParaRPr lang="en-IN" sz="900">
                  <a:effectLst/>
                </a:endParaRPr>
              </a:p>
            </c:rich>
          </c:tx>
          <c:layout>
            <c:manualLayout>
              <c:xMode val="edge"/>
              <c:yMode val="edge"/>
              <c:x val="4.4444444444444446E-2"/>
              <c:y val="0.11157407407407409"/>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80126991"/>
        <c:crosses val="autoZero"/>
        <c:crossBetween val="between"/>
      </c:valAx>
      <c:spPr>
        <a:solidFill>
          <a:schemeClr val="bg1"/>
        </a:solidFill>
        <a:ln>
          <a:solidFill>
            <a:schemeClr val="bg2">
              <a:lumMod val="7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userShapes r:id="rId4"/>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Al-1gm</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errBars>
            <c:errDir val="y"/>
            <c:errBarType val="both"/>
            <c:errValType val="cust"/>
            <c:noEndCap val="0"/>
            <c:plus>
              <c:numRef>
                <c:f>Sheet1!$J$6:$J$10</c:f>
                <c:numCache>
                  <c:formatCode>General</c:formatCode>
                  <c:ptCount val="5"/>
                  <c:pt idx="0">
                    <c:v>11.06104274770993</c:v>
                  </c:pt>
                  <c:pt idx="1">
                    <c:v>8.0018053518495851</c:v>
                  </c:pt>
                  <c:pt idx="2">
                    <c:v>31.572280387847965</c:v>
                  </c:pt>
                  <c:pt idx="3">
                    <c:v>3.1721006008987387</c:v>
                  </c:pt>
                  <c:pt idx="4">
                    <c:v>14.535550289625155</c:v>
                  </c:pt>
                </c:numCache>
              </c:numRef>
            </c:plus>
            <c:minus>
              <c:numRef>
                <c:f>Sheet1!$J$6:$J$10</c:f>
                <c:numCache>
                  <c:formatCode>General</c:formatCode>
                  <c:ptCount val="5"/>
                  <c:pt idx="0">
                    <c:v>11.06104274770993</c:v>
                  </c:pt>
                  <c:pt idx="1">
                    <c:v>8.0018053518495851</c:v>
                  </c:pt>
                  <c:pt idx="2">
                    <c:v>31.572280387847965</c:v>
                  </c:pt>
                  <c:pt idx="3">
                    <c:v>3.1721006008987387</c:v>
                  </c:pt>
                  <c:pt idx="4">
                    <c:v>14.535550289625155</c:v>
                  </c:pt>
                </c:numCache>
              </c:numRef>
            </c:minus>
            <c:spPr>
              <a:noFill/>
              <a:ln w="9525" cap="flat" cmpd="sng" algn="ctr">
                <a:solidFill>
                  <a:schemeClr val="tx1">
                    <a:lumMod val="65000"/>
                    <a:lumOff val="35000"/>
                  </a:schemeClr>
                </a:solidFill>
                <a:round/>
              </a:ln>
              <a:effectLst/>
            </c:spPr>
          </c:errBars>
          <c:cat>
            <c:numRef>
              <c:f>Sheet1!$C$6:$C$10</c:f>
              <c:numCache>
                <c:formatCode>General</c:formatCode>
                <c:ptCount val="5"/>
                <c:pt idx="0">
                  <c:v>20</c:v>
                </c:pt>
                <c:pt idx="1">
                  <c:v>60</c:v>
                </c:pt>
                <c:pt idx="2">
                  <c:v>100</c:v>
                </c:pt>
                <c:pt idx="3">
                  <c:v>140</c:v>
                </c:pt>
                <c:pt idx="4">
                  <c:v>180</c:v>
                </c:pt>
              </c:numCache>
            </c:numRef>
          </c:cat>
          <c:val>
            <c:numRef>
              <c:f>Sheet1!$I$6:$I$10</c:f>
              <c:numCache>
                <c:formatCode>General</c:formatCode>
                <c:ptCount val="5"/>
                <c:pt idx="0">
                  <c:v>449.7</c:v>
                </c:pt>
                <c:pt idx="1">
                  <c:v>445.13333333333338</c:v>
                </c:pt>
                <c:pt idx="2">
                  <c:v>436.13333333333338</c:v>
                </c:pt>
                <c:pt idx="3">
                  <c:v>285.06666666666666</c:v>
                </c:pt>
                <c:pt idx="4">
                  <c:v>281.76666666666671</c:v>
                </c:pt>
              </c:numCache>
            </c:numRef>
          </c:val>
          <c:smooth val="0"/>
          <c:extLst>
            <c:ext xmlns:c16="http://schemas.microsoft.com/office/drawing/2014/chart" uri="{C3380CC4-5D6E-409C-BE32-E72D297353CC}">
              <c16:uniqueId val="{00000000-7D6E-431D-A4ED-4E01CB8A1CB6}"/>
            </c:ext>
          </c:extLst>
        </c:ser>
        <c:dLbls>
          <c:showLegendKey val="0"/>
          <c:showVal val="0"/>
          <c:showCatName val="0"/>
          <c:showSerName val="0"/>
          <c:showPercent val="0"/>
          <c:showBubbleSize val="0"/>
        </c:dLbls>
        <c:smooth val="0"/>
        <c:axId val="1380117007"/>
        <c:axId val="1380131983"/>
      </c:lineChart>
      <c:catAx>
        <c:axId val="138011700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Distance from interface (</a:t>
                </a:r>
                <a:r>
                  <a:rPr lang="el-GR" sz="900" b="0" i="0" baseline="0">
                    <a:effectLst/>
                  </a:rPr>
                  <a:t>μ</a:t>
                </a:r>
                <a:r>
                  <a:rPr lang="en-US" sz="900" b="0" i="0" baseline="0">
                    <a:effectLst/>
                  </a:rPr>
                  <a:t>m)</a:t>
                </a:r>
                <a:endParaRPr lang="en-IN" sz="900">
                  <a:effectLst/>
                </a:endParaRPr>
              </a:p>
            </c:rich>
          </c:tx>
          <c:layout>
            <c:manualLayout>
              <c:xMode val="edge"/>
              <c:yMode val="edge"/>
              <c:x val="0.30522090988626421"/>
              <c:y val="0.88895815106445031"/>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80131983"/>
        <c:crosses val="autoZero"/>
        <c:auto val="1"/>
        <c:lblAlgn val="ctr"/>
        <c:lblOffset val="100"/>
        <c:noMultiLvlLbl val="0"/>
      </c:catAx>
      <c:valAx>
        <c:axId val="1380131983"/>
        <c:scaling>
          <c:orientation val="minMax"/>
          <c:max val="490"/>
          <c:min val="24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Vickers Microhardness HV0.05 (kgf/mm 2 )</a:t>
                </a:r>
                <a:endParaRPr lang="en-IN" sz="900">
                  <a:effectLst/>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80117007"/>
        <c:crosses val="autoZero"/>
        <c:crossBetween val="between"/>
      </c:valAx>
      <c:spPr>
        <a:solidFill>
          <a:schemeClr val="bg1"/>
        </a:solidFill>
        <a:ln>
          <a:solidFill>
            <a:schemeClr val="bg2">
              <a:lumMod val="7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userShapes r:id="rId4"/>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Al-1.5gm</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errBars>
            <c:errDir val="y"/>
            <c:errBarType val="both"/>
            <c:errValType val="cust"/>
            <c:noEndCap val="0"/>
            <c:plus>
              <c:numRef>
                <c:f>Sheet1!$J$22:$J$26</c:f>
                <c:numCache>
                  <c:formatCode>General</c:formatCode>
                  <c:ptCount val="5"/>
                  <c:pt idx="0">
                    <c:v>5.1749396131742458</c:v>
                  </c:pt>
                  <c:pt idx="1">
                    <c:v>8.7681240867131862</c:v>
                  </c:pt>
                  <c:pt idx="2">
                    <c:v>4.988208317845416</c:v>
                  </c:pt>
                  <c:pt idx="3">
                    <c:v>2.778888666755511</c:v>
                  </c:pt>
                  <c:pt idx="4">
                    <c:v>2.644911256650313</c:v>
                  </c:pt>
                </c:numCache>
              </c:numRef>
            </c:plus>
            <c:minus>
              <c:numRef>
                <c:f>Sheet1!$J$22:$J$26</c:f>
                <c:numCache>
                  <c:formatCode>General</c:formatCode>
                  <c:ptCount val="5"/>
                  <c:pt idx="0">
                    <c:v>5.1749396131742458</c:v>
                  </c:pt>
                  <c:pt idx="1">
                    <c:v>8.7681240867131862</c:v>
                  </c:pt>
                  <c:pt idx="2">
                    <c:v>4.988208317845416</c:v>
                  </c:pt>
                  <c:pt idx="3">
                    <c:v>2.778888666755511</c:v>
                  </c:pt>
                  <c:pt idx="4">
                    <c:v>2.644911256650313</c:v>
                  </c:pt>
                </c:numCache>
              </c:numRef>
            </c:minus>
            <c:spPr>
              <a:noFill/>
              <a:ln w="9525" cap="flat" cmpd="sng" algn="ctr">
                <a:solidFill>
                  <a:schemeClr val="tx1">
                    <a:lumMod val="65000"/>
                    <a:lumOff val="35000"/>
                  </a:schemeClr>
                </a:solidFill>
                <a:round/>
              </a:ln>
              <a:effectLst/>
            </c:spPr>
          </c:errBars>
          <c:cat>
            <c:numRef>
              <c:f>Sheet1!$C$22:$C$26</c:f>
              <c:numCache>
                <c:formatCode>General</c:formatCode>
                <c:ptCount val="5"/>
                <c:pt idx="0">
                  <c:v>20</c:v>
                </c:pt>
                <c:pt idx="1">
                  <c:v>60</c:v>
                </c:pt>
                <c:pt idx="2">
                  <c:v>100</c:v>
                </c:pt>
                <c:pt idx="3">
                  <c:v>140</c:v>
                </c:pt>
                <c:pt idx="4">
                  <c:v>180</c:v>
                </c:pt>
              </c:numCache>
            </c:numRef>
          </c:cat>
          <c:val>
            <c:numRef>
              <c:f>Sheet1!$I$22:$I$26</c:f>
              <c:numCache>
                <c:formatCode>General</c:formatCode>
                <c:ptCount val="5"/>
                <c:pt idx="0">
                  <c:v>211.20000000000002</c:v>
                </c:pt>
                <c:pt idx="1">
                  <c:v>232.79999999999998</c:v>
                </c:pt>
                <c:pt idx="2">
                  <c:v>215.86666666666667</c:v>
                </c:pt>
                <c:pt idx="3">
                  <c:v>190.83333333333334</c:v>
                </c:pt>
                <c:pt idx="4">
                  <c:v>177.63333333333335</c:v>
                </c:pt>
              </c:numCache>
            </c:numRef>
          </c:val>
          <c:smooth val="0"/>
          <c:extLst>
            <c:ext xmlns:c16="http://schemas.microsoft.com/office/drawing/2014/chart" uri="{C3380CC4-5D6E-409C-BE32-E72D297353CC}">
              <c16:uniqueId val="{00000000-1C27-4D26-B4C0-7E690C67DA47}"/>
            </c:ext>
          </c:extLst>
        </c:ser>
        <c:dLbls>
          <c:showLegendKey val="0"/>
          <c:showVal val="0"/>
          <c:showCatName val="0"/>
          <c:showSerName val="0"/>
          <c:showPercent val="0"/>
          <c:showBubbleSize val="0"/>
        </c:dLbls>
        <c:smooth val="0"/>
        <c:axId val="1093919327"/>
        <c:axId val="1093928479"/>
      </c:lineChart>
      <c:catAx>
        <c:axId val="109391932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Distance from interface (</a:t>
                </a:r>
                <a:r>
                  <a:rPr lang="el-GR"/>
                  <a:t>μ</a:t>
                </a:r>
                <a:r>
                  <a:rPr lang="en-US"/>
                  <a:t>m)</a:t>
                </a:r>
                <a:endParaRPr lang="en-IN"/>
              </a:p>
            </c:rich>
          </c:tx>
          <c:layout>
            <c:manualLayout>
              <c:xMode val="edge"/>
              <c:yMode val="edge"/>
              <c:x val="0.29645713035870513"/>
              <c:y val="0.87868037328667248"/>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93928479"/>
        <c:crosses val="autoZero"/>
        <c:auto val="1"/>
        <c:lblAlgn val="ctr"/>
        <c:lblOffset val="100"/>
        <c:noMultiLvlLbl val="0"/>
      </c:catAx>
      <c:valAx>
        <c:axId val="1093928479"/>
        <c:scaling>
          <c:orientation val="minMax"/>
          <c:max val="250"/>
          <c:min val="17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Vickers Microhardness HV0.05 (kgf/mm 2 )</a:t>
                </a:r>
                <a:endParaRPr lang="en-IN"/>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93919327"/>
        <c:crosses val="autoZero"/>
        <c:crossBetween val="between"/>
        <c:majorUnit val="20"/>
        <c:minorUnit val="4"/>
      </c:valAx>
      <c:spPr>
        <a:solidFill>
          <a:schemeClr val="bg1"/>
        </a:solidFill>
        <a:ln>
          <a:solidFill>
            <a:schemeClr val="bg2">
              <a:lumMod val="7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userShapes r:id="rId4"/>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Al-2gm</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errBars>
            <c:errDir val="y"/>
            <c:errBarType val="both"/>
            <c:errValType val="cust"/>
            <c:noEndCap val="0"/>
            <c:plus>
              <c:numRef>
                <c:f>Sheet1!$J$37:$J$41</c:f>
                <c:numCache>
                  <c:formatCode>General</c:formatCode>
                  <c:ptCount val="5"/>
                  <c:pt idx="0">
                    <c:v>15.284850887943474</c:v>
                  </c:pt>
                  <c:pt idx="1">
                    <c:v>2.8778850258865871</c:v>
                  </c:pt>
                  <c:pt idx="2">
                    <c:v>6.4389440128020929</c:v>
                  </c:pt>
                  <c:pt idx="3">
                    <c:v>9.3174865471089117</c:v>
                  </c:pt>
                  <c:pt idx="4">
                    <c:v>4.937835783237646</c:v>
                  </c:pt>
                </c:numCache>
              </c:numRef>
            </c:plus>
            <c:minus>
              <c:numRef>
                <c:f>Sheet1!$J$37:$J$41</c:f>
                <c:numCache>
                  <c:formatCode>General</c:formatCode>
                  <c:ptCount val="5"/>
                  <c:pt idx="0">
                    <c:v>15.284850887943474</c:v>
                  </c:pt>
                  <c:pt idx="1">
                    <c:v>2.8778850258865871</c:v>
                  </c:pt>
                  <c:pt idx="2">
                    <c:v>6.4389440128020929</c:v>
                  </c:pt>
                  <c:pt idx="3">
                    <c:v>9.3174865471089117</c:v>
                  </c:pt>
                  <c:pt idx="4">
                    <c:v>4.937835783237646</c:v>
                  </c:pt>
                </c:numCache>
              </c:numRef>
            </c:minus>
            <c:spPr>
              <a:noFill/>
              <a:ln w="9525" cap="flat" cmpd="sng" algn="ctr">
                <a:solidFill>
                  <a:schemeClr val="tx1">
                    <a:lumMod val="65000"/>
                    <a:lumOff val="35000"/>
                  </a:schemeClr>
                </a:solidFill>
                <a:round/>
              </a:ln>
              <a:effectLst/>
            </c:spPr>
          </c:errBars>
          <c:cat>
            <c:numRef>
              <c:f>Sheet1!$C$55:$C$59</c:f>
              <c:numCache>
                <c:formatCode>General</c:formatCode>
                <c:ptCount val="5"/>
                <c:pt idx="0">
                  <c:v>20</c:v>
                </c:pt>
                <c:pt idx="1">
                  <c:v>60</c:v>
                </c:pt>
                <c:pt idx="2">
                  <c:v>100</c:v>
                </c:pt>
                <c:pt idx="3">
                  <c:v>140</c:v>
                </c:pt>
                <c:pt idx="4">
                  <c:v>180</c:v>
                </c:pt>
              </c:numCache>
            </c:numRef>
          </c:cat>
          <c:val>
            <c:numRef>
              <c:f>Sheet1!$I$37:$I$41</c:f>
              <c:numCache>
                <c:formatCode>General</c:formatCode>
                <c:ptCount val="5"/>
                <c:pt idx="0">
                  <c:v>183</c:v>
                </c:pt>
                <c:pt idx="1">
                  <c:v>235.06666666666669</c:v>
                </c:pt>
                <c:pt idx="2">
                  <c:v>200.60000000000002</c:v>
                </c:pt>
                <c:pt idx="3">
                  <c:v>195.33333333333334</c:v>
                </c:pt>
                <c:pt idx="4">
                  <c:v>185.66666666666666</c:v>
                </c:pt>
              </c:numCache>
            </c:numRef>
          </c:val>
          <c:smooth val="0"/>
          <c:extLst>
            <c:ext xmlns:c16="http://schemas.microsoft.com/office/drawing/2014/chart" uri="{C3380CC4-5D6E-409C-BE32-E72D297353CC}">
              <c16:uniqueId val="{00000000-0F5D-4166-A416-1812274572F4}"/>
            </c:ext>
          </c:extLst>
        </c:ser>
        <c:dLbls>
          <c:showLegendKey val="0"/>
          <c:showVal val="0"/>
          <c:showCatName val="0"/>
          <c:showSerName val="0"/>
          <c:showPercent val="0"/>
          <c:showBubbleSize val="0"/>
        </c:dLbls>
        <c:smooth val="0"/>
        <c:axId val="1093905183"/>
        <c:axId val="1093927231"/>
      </c:lineChart>
      <c:catAx>
        <c:axId val="109390518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Distance from interface (</a:t>
                </a:r>
                <a:r>
                  <a:rPr lang="el-GR" sz="900" b="0" i="0" baseline="0">
                    <a:effectLst/>
                  </a:rPr>
                  <a:t>μ</a:t>
                </a:r>
                <a:r>
                  <a:rPr lang="en-US" sz="900" b="0" i="0" baseline="0">
                    <a:effectLst/>
                  </a:rPr>
                  <a:t>m)</a:t>
                </a:r>
                <a:endParaRPr lang="en-IN" sz="900">
                  <a:effectLst/>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93927231"/>
        <c:crosses val="autoZero"/>
        <c:auto val="1"/>
        <c:lblAlgn val="ctr"/>
        <c:lblOffset val="100"/>
        <c:noMultiLvlLbl val="0"/>
      </c:catAx>
      <c:valAx>
        <c:axId val="1093927231"/>
        <c:scaling>
          <c:orientation val="minMax"/>
          <c:min val="1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Vickers Microhardness HV0.05 (kgf/mm 2 )</a:t>
                </a:r>
                <a:endParaRPr lang="en-IN" sz="900">
                  <a:effectLst/>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93905183"/>
        <c:crosses val="autoZero"/>
        <c:crossBetween val="between"/>
        <c:majorUnit val="25"/>
      </c:valAx>
      <c:spPr>
        <a:solidFill>
          <a:schemeClr val="bg1"/>
        </a:solidFill>
        <a:ln>
          <a:solidFill>
            <a:schemeClr val="bg2">
              <a:lumMod val="7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userShapes r:id="rId4"/>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Al-2.5gm</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3476159230096238"/>
          <c:y val="0.17171296296296298"/>
          <c:w val="0.83468285214348203"/>
          <c:h val="0.62836431904345291"/>
        </c:manualLayout>
      </c:layout>
      <c:lineChart>
        <c:grouping val="standard"/>
        <c:varyColors val="0"/>
        <c:ser>
          <c:idx val="0"/>
          <c:order val="0"/>
          <c:spPr>
            <a:ln w="28575" cap="rnd">
              <a:solidFill>
                <a:schemeClr val="accent1"/>
              </a:solidFill>
              <a:round/>
            </a:ln>
            <a:effectLst/>
          </c:spPr>
          <c:marker>
            <c:symbol val="none"/>
          </c:marker>
          <c:errBars>
            <c:errDir val="y"/>
            <c:errBarType val="both"/>
            <c:errValType val="cust"/>
            <c:noEndCap val="0"/>
            <c:plus>
              <c:numRef>
                <c:f>Sheet1!$J$55:$J$59</c:f>
                <c:numCache>
                  <c:formatCode>General</c:formatCode>
                  <c:ptCount val="5"/>
                  <c:pt idx="0">
                    <c:v>13.950467933211263</c:v>
                  </c:pt>
                  <c:pt idx="1">
                    <c:v>2.5927248643506742</c:v>
                  </c:pt>
                  <c:pt idx="2">
                    <c:v>2.5170529504870505</c:v>
                  </c:pt>
                  <c:pt idx="3">
                    <c:v>5.1512673737203416</c:v>
                  </c:pt>
                  <c:pt idx="4">
                    <c:v>2.0853989759489377</c:v>
                  </c:pt>
                </c:numCache>
              </c:numRef>
            </c:plus>
            <c:minus>
              <c:numRef>
                <c:f>Sheet1!$J$55:$J$59</c:f>
                <c:numCache>
                  <c:formatCode>General</c:formatCode>
                  <c:ptCount val="5"/>
                  <c:pt idx="0">
                    <c:v>13.950467933211263</c:v>
                  </c:pt>
                  <c:pt idx="1">
                    <c:v>2.5927248643506742</c:v>
                  </c:pt>
                  <c:pt idx="2">
                    <c:v>2.5170529504870505</c:v>
                  </c:pt>
                  <c:pt idx="3">
                    <c:v>5.1512673737203416</c:v>
                  </c:pt>
                  <c:pt idx="4">
                    <c:v>2.0853989759489377</c:v>
                  </c:pt>
                </c:numCache>
              </c:numRef>
            </c:minus>
            <c:spPr>
              <a:noFill/>
              <a:ln w="9525" cap="flat" cmpd="sng" algn="ctr">
                <a:solidFill>
                  <a:schemeClr val="tx1">
                    <a:lumMod val="65000"/>
                    <a:lumOff val="35000"/>
                  </a:schemeClr>
                </a:solidFill>
                <a:round/>
              </a:ln>
              <a:effectLst/>
            </c:spPr>
          </c:errBars>
          <c:cat>
            <c:numRef>
              <c:f>Sheet1!$C$22:$C$26</c:f>
              <c:numCache>
                <c:formatCode>General</c:formatCode>
                <c:ptCount val="5"/>
                <c:pt idx="0">
                  <c:v>20</c:v>
                </c:pt>
                <c:pt idx="1">
                  <c:v>60</c:v>
                </c:pt>
                <c:pt idx="2">
                  <c:v>100</c:v>
                </c:pt>
                <c:pt idx="3">
                  <c:v>140</c:v>
                </c:pt>
                <c:pt idx="4">
                  <c:v>180</c:v>
                </c:pt>
              </c:numCache>
            </c:numRef>
          </c:cat>
          <c:val>
            <c:numRef>
              <c:f>Sheet1!$I$55:$I$59</c:f>
              <c:numCache>
                <c:formatCode>General</c:formatCode>
                <c:ptCount val="5"/>
                <c:pt idx="0">
                  <c:v>200.23333333333332</c:v>
                </c:pt>
                <c:pt idx="1">
                  <c:v>182.83333333333334</c:v>
                </c:pt>
                <c:pt idx="2">
                  <c:v>174.46666666666667</c:v>
                </c:pt>
                <c:pt idx="3">
                  <c:v>171.06666666666669</c:v>
                </c:pt>
                <c:pt idx="4">
                  <c:v>162.46666666666667</c:v>
                </c:pt>
              </c:numCache>
            </c:numRef>
          </c:val>
          <c:smooth val="0"/>
          <c:extLst>
            <c:ext xmlns:c16="http://schemas.microsoft.com/office/drawing/2014/chart" uri="{C3380CC4-5D6E-409C-BE32-E72D297353CC}">
              <c16:uniqueId val="{00000000-03C3-42CD-BA2E-49EC9581A140}"/>
            </c:ext>
          </c:extLst>
        </c:ser>
        <c:dLbls>
          <c:showLegendKey val="0"/>
          <c:showVal val="0"/>
          <c:showCatName val="0"/>
          <c:showSerName val="0"/>
          <c:showPercent val="0"/>
          <c:showBubbleSize val="0"/>
        </c:dLbls>
        <c:smooth val="0"/>
        <c:axId val="712763615"/>
        <c:axId val="712759871"/>
      </c:lineChart>
      <c:catAx>
        <c:axId val="71276361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Distance from interface (</a:t>
                </a:r>
                <a:r>
                  <a:rPr lang="el-GR" sz="900" b="0" i="0" baseline="0">
                    <a:effectLst/>
                  </a:rPr>
                  <a:t>μ</a:t>
                </a:r>
                <a:r>
                  <a:rPr lang="en-US" sz="900" b="0" i="0" baseline="0">
                    <a:effectLst/>
                  </a:rPr>
                  <a:t>m)</a:t>
                </a:r>
                <a:endParaRPr lang="en-IN" sz="900">
                  <a:effectLst/>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2759871"/>
        <c:crosses val="autoZero"/>
        <c:auto val="1"/>
        <c:lblAlgn val="ctr"/>
        <c:lblOffset val="100"/>
        <c:noMultiLvlLbl val="0"/>
      </c:catAx>
      <c:valAx>
        <c:axId val="712759871"/>
        <c:scaling>
          <c:orientation val="minMax"/>
          <c:max val="230"/>
          <c:min val="1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Vickers Microhardness HV0.05 (kgf/mm 2 )</a:t>
                </a:r>
                <a:endParaRPr lang="en-IN" sz="900">
                  <a:effectLst/>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2763615"/>
        <c:crosses val="autoZero"/>
        <c:crossBetween val="between"/>
        <c:majorUnit val="20"/>
      </c:valAx>
      <c:spPr>
        <a:solidFill>
          <a:schemeClr val="bg1"/>
        </a:solidFill>
        <a:ln>
          <a:solidFill>
            <a:schemeClr val="bg2">
              <a:lumMod val="7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userShapes r:id="rId4"/>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Al-2.5gm</a:t>
            </a:r>
          </a:p>
        </c:rich>
      </c:tx>
      <c:layout>
        <c:manualLayout>
          <c:xMode val="edge"/>
          <c:yMode val="edge"/>
          <c:x val="0.82624999999999993"/>
          <c:y val="3.240740740740740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cked"/>
        <c:varyColors val="0"/>
        <c:ser>
          <c:idx val="0"/>
          <c:order val="0"/>
          <c:spPr>
            <a:ln w="28575" cap="rnd">
              <a:solidFill>
                <a:schemeClr val="accent1"/>
              </a:solidFill>
              <a:round/>
            </a:ln>
            <a:effectLst/>
          </c:spPr>
          <c:marker>
            <c:symbol val="none"/>
          </c:marker>
          <c:errBars>
            <c:errDir val="y"/>
            <c:errBarType val="both"/>
            <c:errValType val="cust"/>
            <c:noEndCap val="0"/>
            <c:plus>
              <c:numRef>
                <c:f>Sheet1!$B$59:$F$59</c:f>
                <c:numCache>
                  <c:formatCode>General</c:formatCode>
                  <c:ptCount val="5"/>
                  <c:pt idx="0">
                    <c:v>9.7655858332547911</c:v>
                  </c:pt>
                  <c:pt idx="1">
                    <c:v>6.3966136874651625</c:v>
                  </c:pt>
                  <c:pt idx="2">
                    <c:v>4.1833001326703778</c:v>
                  </c:pt>
                  <c:pt idx="3">
                    <c:v>8.763560920082659</c:v>
                  </c:pt>
                  <c:pt idx="4">
                    <c:v>9.4745272529380937</c:v>
                  </c:pt>
                </c:numCache>
              </c:numRef>
            </c:plus>
            <c:minus>
              <c:numRef>
                <c:f>Sheet1!$B$59:$F$59</c:f>
                <c:numCache>
                  <c:formatCode>General</c:formatCode>
                  <c:ptCount val="5"/>
                  <c:pt idx="0">
                    <c:v>9.7655858332547911</c:v>
                  </c:pt>
                  <c:pt idx="1">
                    <c:v>6.3966136874651625</c:v>
                  </c:pt>
                  <c:pt idx="2">
                    <c:v>4.1833001326703778</c:v>
                  </c:pt>
                  <c:pt idx="3">
                    <c:v>8.763560920082659</c:v>
                  </c:pt>
                  <c:pt idx="4">
                    <c:v>9.4745272529380937</c:v>
                  </c:pt>
                </c:numCache>
              </c:numRef>
            </c:minus>
            <c:spPr>
              <a:noFill/>
              <a:ln w="9525" cap="flat" cmpd="sng" algn="ctr">
                <a:solidFill>
                  <a:schemeClr val="tx1">
                    <a:lumMod val="65000"/>
                    <a:lumOff val="35000"/>
                  </a:schemeClr>
                </a:solidFill>
                <a:round/>
              </a:ln>
              <a:effectLst/>
            </c:spPr>
          </c:errBars>
          <c:cat>
            <c:numRef>
              <c:f>Sheet1!$B$49:$F$49</c:f>
              <c:numCache>
                <c:formatCode>General</c:formatCode>
                <c:ptCount val="5"/>
                <c:pt idx="0">
                  <c:v>20</c:v>
                </c:pt>
                <c:pt idx="1">
                  <c:v>60</c:v>
                </c:pt>
                <c:pt idx="2">
                  <c:v>100</c:v>
                </c:pt>
                <c:pt idx="3">
                  <c:v>140</c:v>
                </c:pt>
                <c:pt idx="4">
                  <c:v>180</c:v>
                </c:pt>
              </c:numCache>
            </c:numRef>
          </c:cat>
          <c:val>
            <c:numRef>
              <c:f>Sheet1!$B$58:$F$58</c:f>
              <c:numCache>
                <c:formatCode>General</c:formatCode>
                <c:ptCount val="5"/>
                <c:pt idx="0">
                  <c:v>237.16666666666666</c:v>
                </c:pt>
                <c:pt idx="1">
                  <c:v>199.75</c:v>
                </c:pt>
                <c:pt idx="2">
                  <c:v>202</c:v>
                </c:pt>
                <c:pt idx="3">
                  <c:v>208.6</c:v>
                </c:pt>
                <c:pt idx="4">
                  <c:v>210.16666666666666</c:v>
                </c:pt>
              </c:numCache>
            </c:numRef>
          </c:val>
          <c:smooth val="0"/>
          <c:extLst>
            <c:ext xmlns:c16="http://schemas.microsoft.com/office/drawing/2014/chart" uri="{C3380CC4-5D6E-409C-BE32-E72D297353CC}">
              <c16:uniqueId val="{00000000-BB17-4B92-8996-93883F23B8EB}"/>
            </c:ext>
          </c:extLst>
        </c:ser>
        <c:dLbls>
          <c:showLegendKey val="0"/>
          <c:showVal val="0"/>
          <c:showCatName val="0"/>
          <c:showSerName val="0"/>
          <c:showPercent val="0"/>
          <c:showBubbleSize val="0"/>
        </c:dLbls>
        <c:smooth val="0"/>
        <c:axId val="1378885295"/>
        <c:axId val="1378872399"/>
      </c:lineChart>
      <c:catAx>
        <c:axId val="137888529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Distance from interface (</a:t>
                </a:r>
                <a:r>
                  <a:rPr lang="el-GR" sz="900" b="0" i="0" baseline="0">
                    <a:effectLst/>
                  </a:rPr>
                  <a:t>μ</a:t>
                </a:r>
                <a:r>
                  <a:rPr lang="en-US" sz="900" b="0" i="0" baseline="0">
                    <a:effectLst/>
                  </a:rPr>
                  <a:t>m)</a:t>
                </a:r>
                <a:endParaRPr lang="en-IN" sz="900">
                  <a:effectLst/>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8872399"/>
        <c:crosses val="autoZero"/>
        <c:auto val="1"/>
        <c:lblAlgn val="ctr"/>
        <c:lblOffset val="100"/>
        <c:noMultiLvlLbl val="0"/>
      </c:catAx>
      <c:valAx>
        <c:axId val="1378872399"/>
        <c:scaling>
          <c:orientation val="minMax"/>
          <c:min val="18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Vickers Microhardness HV0.05 (kgf/mm 2 )</a:t>
                </a:r>
                <a:endParaRPr lang="en-IN" sz="900">
                  <a:effectLst/>
                </a:endParaRPr>
              </a:p>
            </c:rich>
          </c:tx>
          <c:layout>
            <c:manualLayout>
              <c:xMode val="edge"/>
              <c:yMode val="edge"/>
              <c:x val="3.0555555555555555E-2"/>
              <c:y val="8.8379629629629614E-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8885295"/>
        <c:crosses val="autoZero"/>
        <c:crossBetween val="between"/>
      </c:valAx>
      <c:spPr>
        <a:solidFill>
          <a:schemeClr val="bg1"/>
        </a:solidFill>
        <a:ln>
          <a:solidFill>
            <a:schemeClr val="bg2">
              <a:lumMod val="75000"/>
            </a:schemeClr>
          </a:solid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userShapes r:id="rId4"/>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Al-1gm</a:t>
            </a:r>
          </a:p>
        </c:rich>
      </c:tx>
      <c:layout>
        <c:manualLayout>
          <c:xMode val="edge"/>
          <c:yMode val="edge"/>
          <c:x val="0.84101377952755896"/>
          <c:y val="2.777777777777777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cked"/>
        <c:varyColors val="0"/>
        <c:ser>
          <c:idx val="0"/>
          <c:order val="0"/>
          <c:spPr>
            <a:ln w="28575" cap="rnd">
              <a:solidFill>
                <a:schemeClr val="accent1"/>
              </a:solidFill>
              <a:round/>
            </a:ln>
            <a:effectLst/>
          </c:spPr>
          <c:marker>
            <c:symbol val="none"/>
          </c:marker>
          <c:errBars>
            <c:errDir val="y"/>
            <c:errBarType val="both"/>
            <c:errValType val="cust"/>
            <c:noEndCap val="0"/>
            <c:plus>
              <c:numRef>
                <c:f>Sheet1!$B$31:$F$31</c:f>
                <c:numCache>
                  <c:formatCode>General</c:formatCode>
                  <c:ptCount val="5"/>
                  <c:pt idx="0">
                    <c:v>10.653637876331258</c:v>
                  </c:pt>
                  <c:pt idx="1">
                    <c:v>11.737404596701378</c:v>
                  </c:pt>
                  <c:pt idx="2">
                    <c:v>6.8068592855540455</c:v>
                  </c:pt>
                  <c:pt idx="3">
                    <c:v>6.946221994724902</c:v>
                  </c:pt>
                  <c:pt idx="4">
                    <c:v>11.282730166054669</c:v>
                  </c:pt>
                </c:numCache>
              </c:numRef>
            </c:plus>
            <c:minus>
              <c:numRef>
                <c:f>Sheet1!$B$31:$F$31</c:f>
                <c:numCache>
                  <c:formatCode>General</c:formatCode>
                  <c:ptCount val="5"/>
                  <c:pt idx="0">
                    <c:v>10.653637876331258</c:v>
                  </c:pt>
                  <c:pt idx="1">
                    <c:v>11.737404596701378</c:v>
                  </c:pt>
                  <c:pt idx="2">
                    <c:v>6.8068592855540455</c:v>
                  </c:pt>
                  <c:pt idx="3">
                    <c:v>6.946221994724902</c:v>
                  </c:pt>
                  <c:pt idx="4">
                    <c:v>11.282730166054669</c:v>
                  </c:pt>
                </c:numCache>
              </c:numRef>
            </c:minus>
            <c:spPr>
              <a:noFill/>
              <a:ln w="9525" cap="flat" cmpd="sng" algn="ctr">
                <a:solidFill>
                  <a:schemeClr val="tx1">
                    <a:lumMod val="65000"/>
                    <a:lumOff val="35000"/>
                  </a:schemeClr>
                </a:solidFill>
                <a:round/>
              </a:ln>
              <a:effectLst/>
            </c:spPr>
          </c:errBars>
          <c:cat>
            <c:numRef>
              <c:f>Sheet1!$B$21:$G$21</c:f>
              <c:numCache>
                <c:formatCode>General</c:formatCode>
                <c:ptCount val="6"/>
                <c:pt idx="0">
                  <c:v>20</c:v>
                </c:pt>
                <c:pt idx="1">
                  <c:v>60</c:v>
                </c:pt>
                <c:pt idx="2">
                  <c:v>100</c:v>
                </c:pt>
                <c:pt idx="3">
                  <c:v>140</c:v>
                </c:pt>
                <c:pt idx="4">
                  <c:v>180</c:v>
                </c:pt>
              </c:numCache>
            </c:numRef>
          </c:cat>
          <c:val>
            <c:numRef>
              <c:f>Sheet1!$B$30:$F$30</c:f>
              <c:numCache>
                <c:formatCode>General</c:formatCode>
                <c:ptCount val="5"/>
                <c:pt idx="0">
                  <c:v>245</c:v>
                </c:pt>
                <c:pt idx="1">
                  <c:v>239.83333333333334</c:v>
                </c:pt>
                <c:pt idx="2">
                  <c:v>243.5</c:v>
                </c:pt>
                <c:pt idx="3">
                  <c:v>236.25</c:v>
                </c:pt>
                <c:pt idx="4">
                  <c:v>221.4</c:v>
                </c:pt>
              </c:numCache>
            </c:numRef>
          </c:val>
          <c:smooth val="0"/>
          <c:extLst>
            <c:ext xmlns:c16="http://schemas.microsoft.com/office/drawing/2014/chart" uri="{C3380CC4-5D6E-409C-BE32-E72D297353CC}">
              <c16:uniqueId val="{00000000-A2BE-4D3D-A8C2-6947DFD373C2}"/>
            </c:ext>
          </c:extLst>
        </c:ser>
        <c:dLbls>
          <c:showLegendKey val="0"/>
          <c:showVal val="0"/>
          <c:showCatName val="0"/>
          <c:showSerName val="0"/>
          <c:showPercent val="0"/>
          <c:showBubbleSize val="0"/>
        </c:dLbls>
        <c:smooth val="0"/>
        <c:axId val="1339856031"/>
        <c:axId val="1339869343"/>
      </c:lineChart>
      <c:catAx>
        <c:axId val="133985603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Distance from interface (</a:t>
                </a:r>
                <a:r>
                  <a:rPr lang="el-GR" sz="900" b="0" i="0" baseline="0">
                    <a:effectLst/>
                  </a:rPr>
                  <a:t>μ</a:t>
                </a:r>
                <a:r>
                  <a:rPr lang="en-US" sz="900" b="0" i="0" baseline="0">
                    <a:effectLst/>
                  </a:rPr>
                  <a:t>m)</a:t>
                </a:r>
                <a:endParaRPr lang="en-IN" sz="900">
                  <a:effectLst/>
                </a:endParaRPr>
              </a:p>
            </c:rich>
          </c:tx>
          <c:layout>
            <c:manualLayout>
              <c:xMode val="edge"/>
              <c:yMode val="edge"/>
              <c:x val="0.33014457567804023"/>
              <c:y val="0.8843748177311169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39869343"/>
        <c:crosses val="autoZero"/>
        <c:auto val="1"/>
        <c:lblAlgn val="ctr"/>
        <c:lblOffset val="100"/>
        <c:noMultiLvlLbl val="0"/>
      </c:catAx>
      <c:valAx>
        <c:axId val="1339869343"/>
        <c:scaling>
          <c:orientation val="minMax"/>
          <c:max val="280"/>
          <c:min val="2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Vickers Microhardness HV0.05 (kgf/mm 2 )</a:t>
                </a:r>
                <a:endParaRPr lang="en-IN" sz="900">
                  <a:effectLst/>
                </a:endParaRPr>
              </a:p>
            </c:rich>
          </c:tx>
          <c:layout>
            <c:manualLayout>
              <c:xMode val="edge"/>
              <c:yMode val="edge"/>
              <c:x val="3.0555555555555555E-2"/>
              <c:y val="0.10226851851851854"/>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39856031"/>
        <c:crosses val="autoZero"/>
        <c:crossBetween val="between"/>
        <c:majorUnit val="20"/>
      </c:valAx>
      <c:spPr>
        <a:solidFill>
          <a:schemeClr val="bg1"/>
        </a:solidFill>
        <a:ln>
          <a:solidFill>
            <a:schemeClr val="bg2">
              <a:lumMod val="75000"/>
            </a:schemeClr>
          </a:solid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dirty="0"/>
              <a:t>SOD=80mm</a:t>
            </a:r>
          </a:p>
        </c:rich>
      </c:tx>
      <c:layout>
        <c:manualLayout>
          <c:xMode val="edge"/>
          <c:yMode val="edge"/>
          <c:x val="0.70594708797318373"/>
          <c:y val="3.2591596500637719E-2"/>
        </c:manualLayout>
      </c:layout>
      <c:overlay val="0"/>
      <c:spPr>
        <a:solidFill>
          <a:schemeClr val="bg1"/>
        </a:solid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errBars>
            <c:errDir val="y"/>
            <c:errBarType val="both"/>
            <c:errValType val="stdErr"/>
            <c:noEndCap val="0"/>
            <c:spPr>
              <a:noFill/>
              <a:ln w="9525" cap="flat" cmpd="sng" algn="ctr">
                <a:solidFill>
                  <a:schemeClr val="tx1">
                    <a:lumMod val="65000"/>
                    <a:lumOff val="35000"/>
                  </a:schemeClr>
                </a:solidFill>
                <a:round/>
              </a:ln>
              <a:effectLst/>
            </c:spPr>
          </c:errBars>
          <c:cat>
            <c:numLit>
              <c:formatCode>General</c:formatCode>
              <c:ptCount val="4"/>
              <c:pt idx="0">
                <c:v>1</c:v>
              </c:pt>
              <c:pt idx="1">
                <c:v>1.5</c:v>
              </c:pt>
              <c:pt idx="2">
                <c:v>2</c:v>
              </c:pt>
              <c:pt idx="3">
                <c:v>2.5</c:v>
              </c:pt>
            </c:numLit>
          </c:cat>
          <c:val>
            <c:numRef>
              <c:f>Sheet1!$D$10:$D$13</c:f>
              <c:numCache>
                <c:formatCode>General</c:formatCode>
                <c:ptCount val="4"/>
                <c:pt idx="0">
                  <c:v>65</c:v>
                </c:pt>
                <c:pt idx="1">
                  <c:v>75</c:v>
                </c:pt>
                <c:pt idx="2">
                  <c:v>80</c:v>
                </c:pt>
                <c:pt idx="3">
                  <c:v>83</c:v>
                </c:pt>
              </c:numCache>
            </c:numRef>
          </c:val>
          <c:smooth val="0"/>
          <c:extLst>
            <c:ext xmlns:c16="http://schemas.microsoft.com/office/drawing/2014/chart" uri="{C3380CC4-5D6E-409C-BE32-E72D297353CC}">
              <c16:uniqueId val="{00000000-72CB-45DF-A78F-A7527AB2C08D}"/>
            </c:ext>
          </c:extLst>
        </c:ser>
        <c:dLbls>
          <c:showLegendKey val="0"/>
          <c:showVal val="0"/>
          <c:showCatName val="0"/>
          <c:showSerName val="0"/>
          <c:showPercent val="0"/>
          <c:showBubbleSize val="0"/>
        </c:dLbls>
        <c:smooth val="0"/>
        <c:axId val="1378884879"/>
        <c:axId val="1378876559"/>
      </c:lineChart>
      <c:catAx>
        <c:axId val="1378884879"/>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900" b="0" i="0" baseline="0">
                    <a:effectLst/>
                  </a:rPr>
                  <a:t>Aluminium composition(gm)</a:t>
                </a:r>
                <a:endParaRPr lang="en-IN" sz="900">
                  <a:effectLst/>
                </a:endParaRPr>
              </a:p>
            </c:rich>
          </c:tx>
          <c:layout>
            <c:manualLayout>
              <c:xMode val="edge"/>
              <c:yMode val="edge"/>
              <c:x val="0.31469466316710404"/>
              <c:y val="0.8872914843977834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8876559"/>
        <c:crosses val="autoZero"/>
        <c:auto val="1"/>
        <c:lblAlgn val="ctr"/>
        <c:lblOffset val="100"/>
        <c:noMultiLvlLbl val="0"/>
      </c:catAx>
      <c:valAx>
        <c:axId val="1378876559"/>
        <c:scaling>
          <c:orientation val="minMax"/>
          <c:max val="150"/>
        </c:scaling>
        <c:delete val="0"/>
        <c:axPos val="l"/>
        <c:majorGridlines>
          <c:spPr>
            <a:ln w="9525" cap="flat" cmpd="sng" algn="ctr">
              <a:solidFill>
                <a:schemeClr val="tx1">
                  <a:lumMod val="65000"/>
                  <a:lumOff val="3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900" b="0" i="0" baseline="0">
                    <a:effectLst/>
                  </a:rPr>
                  <a:t>Coating Thickness (µm)</a:t>
                </a:r>
                <a:endParaRPr lang="en-IN" sz="900">
                  <a:effectLst/>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8884879"/>
        <c:crosses val="autoZero"/>
        <c:crossBetween val="between"/>
        <c:majorUnit val="50"/>
      </c:valAx>
      <c:spPr>
        <a:noFill/>
        <a:ln>
          <a:solidFill>
            <a:schemeClr val="tx1">
              <a:lumMod val="65000"/>
              <a:lumOff val="3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65000"/>
          <a:lumOff val="35000"/>
        </a:schemeClr>
      </a:solidFill>
      <a:round/>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Al-2gm</a:t>
            </a:r>
          </a:p>
        </c:rich>
      </c:tx>
      <c:layout>
        <c:manualLayout>
          <c:xMode val="edge"/>
          <c:yMode val="edge"/>
          <c:x val="0.82156933508311447"/>
          <c:y val="4.6296296296296294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errBars>
            <c:errDir val="y"/>
            <c:errBarType val="both"/>
            <c:errValType val="cust"/>
            <c:noEndCap val="0"/>
            <c:plus>
              <c:numRef>
                <c:f>Sheet1!$B$15:$F$15</c:f>
                <c:numCache>
                  <c:formatCode>General</c:formatCode>
                  <c:ptCount val="5"/>
                  <c:pt idx="0">
                    <c:v>18.053476119573208</c:v>
                  </c:pt>
                  <c:pt idx="1">
                    <c:v>16.2997852746593</c:v>
                  </c:pt>
                  <c:pt idx="2">
                    <c:v>11.724617975297388</c:v>
                  </c:pt>
                  <c:pt idx="3">
                    <c:v>4.8270073544588676</c:v>
                  </c:pt>
                  <c:pt idx="4">
                    <c:v>5.5075705472861012</c:v>
                  </c:pt>
                </c:numCache>
              </c:numRef>
            </c:plus>
            <c:minus>
              <c:numRef>
                <c:f>Sheet1!$B$15:$F$15</c:f>
                <c:numCache>
                  <c:formatCode>General</c:formatCode>
                  <c:ptCount val="5"/>
                  <c:pt idx="0">
                    <c:v>18.053476119573208</c:v>
                  </c:pt>
                  <c:pt idx="1">
                    <c:v>16.2997852746593</c:v>
                  </c:pt>
                  <c:pt idx="2">
                    <c:v>11.724617975297388</c:v>
                  </c:pt>
                  <c:pt idx="3">
                    <c:v>4.8270073544588676</c:v>
                  </c:pt>
                  <c:pt idx="4">
                    <c:v>5.5075705472861012</c:v>
                  </c:pt>
                </c:numCache>
              </c:numRef>
            </c:minus>
            <c:spPr>
              <a:noFill/>
              <a:ln w="9525" cap="flat" cmpd="sng" algn="ctr">
                <a:solidFill>
                  <a:schemeClr val="tx1">
                    <a:lumMod val="65000"/>
                    <a:lumOff val="35000"/>
                  </a:schemeClr>
                </a:solidFill>
                <a:round/>
              </a:ln>
              <a:effectLst/>
            </c:spPr>
          </c:errBars>
          <c:cat>
            <c:numRef>
              <c:f>Sheet1!$B$5:$F$5</c:f>
              <c:numCache>
                <c:formatCode>General</c:formatCode>
                <c:ptCount val="5"/>
                <c:pt idx="0">
                  <c:v>20</c:v>
                </c:pt>
                <c:pt idx="1">
                  <c:v>60</c:v>
                </c:pt>
                <c:pt idx="2">
                  <c:v>100</c:v>
                </c:pt>
                <c:pt idx="3">
                  <c:v>140</c:v>
                </c:pt>
                <c:pt idx="4">
                  <c:v>180</c:v>
                </c:pt>
              </c:numCache>
            </c:numRef>
          </c:cat>
          <c:val>
            <c:numRef>
              <c:f>Sheet1!$B$14:$F$14</c:f>
              <c:numCache>
                <c:formatCode>General</c:formatCode>
                <c:ptCount val="5"/>
                <c:pt idx="0">
                  <c:v>273.36</c:v>
                </c:pt>
                <c:pt idx="1">
                  <c:v>225.14999999999998</c:v>
                </c:pt>
                <c:pt idx="2">
                  <c:v>222.66666666666666</c:v>
                </c:pt>
                <c:pt idx="3">
                  <c:v>222.4</c:v>
                </c:pt>
                <c:pt idx="4">
                  <c:v>235.66666666666666</c:v>
                </c:pt>
              </c:numCache>
            </c:numRef>
          </c:val>
          <c:smooth val="0"/>
          <c:extLst>
            <c:ext xmlns:c16="http://schemas.microsoft.com/office/drawing/2014/chart" uri="{C3380CC4-5D6E-409C-BE32-E72D297353CC}">
              <c16:uniqueId val="{00000000-9811-4D51-93D2-669183CE0FF8}"/>
            </c:ext>
          </c:extLst>
        </c:ser>
        <c:dLbls>
          <c:showLegendKey val="0"/>
          <c:showVal val="0"/>
          <c:showCatName val="0"/>
          <c:showSerName val="0"/>
          <c:showPercent val="0"/>
          <c:showBubbleSize val="0"/>
        </c:dLbls>
        <c:smooth val="0"/>
        <c:axId val="961887007"/>
        <c:axId val="961887839"/>
      </c:lineChart>
      <c:catAx>
        <c:axId val="961887007"/>
        <c:scaling>
          <c:orientation val="minMax"/>
        </c:scaling>
        <c:delete val="0"/>
        <c:axPos val="b"/>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lumMod val="65000"/>
                        <a:lumOff val="35000"/>
                      </a:sysClr>
                    </a:solidFill>
                    <a:latin typeface="+mn-lt"/>
                    <a:ea typeface="+mn-ea"/>
                    <a:cs typeface="+mn-cs"/>
                  </a:defRPr>
                </a:pPr>
                <a:r>
                  <a:rPr lang="en-US" sz="1200" b="0" i="0" baseline="0">
                    <a:effectLst/>
                  </a:rPr>
                  <a:t>Distance </a:t>
                </a:r>
                <a:r>
                  <a:rPr lang="en-US" sz="900" b="0" i="0" baseline="0">
                    <a:effectLst/>
                  </a:rPr>
                  <a:t>from</a:t>
                </a:r>
                <a:r>
                  <a:rPr lang="en-US" sz="1200" b="0" i="0" baseline="0">
                    <a:effectLst/>
                  </a:rPr>
                  <a:t> interface (</a:t>
                </a:r>
                <a:r>
                  <a:rPr lang="el-GR" sz="1200" b="0" i="0" baseline="0">
                    <a:effectLst/>
                  </a:rPr>
                  <a:t>μ</a:t>
                </a:r>
                <a:r>
                  <a:rPr lang="en-US" sz="1200" b="0" i="0" baseline="0">
                    <a:effectLst/>
                  </a:rPr>
                  <a:t>m)</a:t>
                </a:r>
                <a:endParaRPr lang="en-IN" sz="1200">
                  <a:effectLst/>
                </a:endParaRPr>
              </a:p>
              <a:p>
                <a:pPr marL="0" marR="0" lvl="0" indent="0" algn="ctr" defTabSz="914400" rtl="0" eaLnBrk="1" fontAlgn="auto" latinLnBrk="0" hangingPunct="1">
                  <a:lnSpc>
                    <a:spcPct val="100000"/>
                  </a:lnSpc>
                  <a:spcBef>
                    <a:spcPts val="0"/>
                  </a:spcBef>
                  <a:spcAft>
                    <a:spcPts val="0"/>
                  </a:spcAft>
                  <a:buClrTx/>
                  <a:buSzTx/>
                  <a:buFontTx/>
                  <a:buNone/>
                  <a:tabLst/>
                  <a:defRPr>
                    <a:solidFill>
                      <a:sysClr val="windowText" lastClr="000000">
                        <a:lumMod val="65000"/>
                        <a:lumOff val="35000"/>
                      </a:sysClr>
                    </a:solidFill>
                  </a:defRPr>
                </a:pPr>
                <a:endParaRPr lang="en-IN"/>
              </a:p>
            </c:rich>
          </c:tx>
          <c:layout>
            <c:manualLayout>
              <c:xMode val="edge"/>
              <c:yMode val="edge"/>
              <c:x val="0.30648490813648294"/>
              <c:y val="0.80622666958296885"/>
            </c:manualLayout>
          </c:layout>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lumMod val="65000"/>
                      <a:lumOff val="35000"/>
                    </a:sys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61887839"/>
        <c:crosses val="autoZero"/>
        <c:auto val="1"/>
        <c:lblAlgn val="ctr"/>
        <c:lblOffset val="100"/>
        <c:noMultiLvlLbl val="0"/>
      </c:catAx>
      <c:valAx>
        <c:axId val="961887839"/>
        <c:scaling>
          <c:orientation val="minMax"/>
          <c:max val="300"/>
          <c:min val="1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lumMod val="65000"/>
                        <a:lumOff val="35000"/>
                      </a:sysClr>
                    </a:solidFill>
                    <a:latin typeface="+mn-lt"/>
                    <a:ea typeface="+mn-ea"/>
                    <a:cs typeface="+mn-cs"/>
                  </a:defRPr>
                </a:pPr>
                <a:r>
                  <a:rPr lang="en-US" sz="1100" b="0" i="0" baseline="0">
                    <a:effectLst/>
                  </a:rPr>
                  <a:t>Vickers </a:t>
                </a:r>
                <a:r>
                  <a:rPr lang="en-US" sz="800" b="0" i="0" baseline="0">
                    <a:effectLst/>
                  </a:rPr>
                  <a:t>Microhardness</a:t>
                </a:r>
                <a:r>
                  <a:rPr lang="en-US" sz="1100" b="0" i="0" baseline="0">
                    <a:effectLst/>
                  </a:rPr>
                  <a:t> HV0.05 (kgf/mm 2 )</a:t>
                </a:r>
                <a:endParaRPr lang="en-IN" sz="1100">
                  <a:effectLst/>
                </a:endParaRPr>
              </a:p>
              <a:p>
                <a:pPr marL="0" marR="0" lvl="0" indent="0" algn="ctr" defTabSz="914400" rtl="0" eaLnBrk="1" fontAlgn="auto" latinLnBrk="0" hangingPunct="1">
                  <a:lnSpc>
                    <a:spcPct val="100000"/>
                  </a:lnSpc>
                  <a:spcBef>
                    <a:spcPts val="0"/>
                  </a:spcBef>
                  <a:spcAft>
                    <a:spcPts val="0"/>
                  </a:spcAft>
                  <a:buClrTx/>
                  <a:buSzTx/>
                  <a:buFontTx/>
                  <a:buNone/>
                  <a:tabLst/>
                  <a:defRPr>
                    <a:solidFill>
                      <a:sysClr val="windowText" lastClr="000000">
                        <a:lumMod val="65000"/>
                        <a:lumOff val="35000"/>
                      </a:sysClr>
                    </a:solidFill>
                  </a:defRPr>
                </a:pPr>
                <a:endParaRPr lang="en-IN"/>
              </a:p>
            </c:rich>
          </c:tx>
          <c:layout>
            <c:manualLayout>
              <c:xMode val="edge"/>
              <c:yMode val="edge"/>
              <c:x val="5.8333333333333334E-2"/>
              <c:y val="8.8379629629629614E-2"/>
            </c:manualLayout>
          </c:layout>
          <c:overlay val="0"/>
          <c:spPr>
            <a:noFill/>
            <a:ln>
              <a:noFill/>
            </a:ln>
            <a:effectLst/>
          </c:spPr>
          <c:txPr>
            <a:bodyPr rot="-540000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lumMod val="65000"/>
                      <a:lumOff val="35000"/>
                    </a:sys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61887007"/>
        <c:crosses val="autoZero"/>
        <c:crossBetween val="between"/>
      </c:valAx>
      <c:spPr>
        <a:solidFill>
          <a:schemeClr val="bg1"/>
        </a:solidFill>
        <a:ln>
          <a:solidFill>
            <a:schemeClr val="bg2">
              <a:lumMod val="7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userShapes r:id="rId4"/>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Al-1.5gm</a:t>
            </a:r>
          </a:p>
        </c:rich>
      </c:tx>
      <c:layout>
        <c:manualLayout>
          <c:xMode val="edge"/>
          <c:yMode val="edge"/>
          <c:x val="0.82069444444444439"/>
          <c:y val="3.240740740740740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errBars>
            <c:errDir val="y"/>
            <c:errBarType val="both"/>
            <c:errValType val="cust"/>
            <c:noEndCap val="0"/>
            <c:plus>
              <c:numRef>
                <c:f>Sheet1!$B$44:$F$44</c:f>
                <c:numCache>
                  <c:formatCode>General</c:formatCode>
                  <c:ptCount val="5"/>
                  <c:pt idx="0">
                    <c:v>24.966644414765341</c:v>
                  </c:pt>
                  <c:pt idx="1">
                    <c:v>12.935738607954837</c:v>
                  </c:pt>
                  <c:pt idx="2">
                    <c:v>18.597490870186405</c:v>
                  </c:pt>
                  <c:pt idx="3">
                    <c:v>9.9498743710661994</c:v>
                  </c:pt>
                  <c:pt idx="4">
                    <c:v>18.31574914292797</c:v>
                  </c:pt>
                </c:numCache>
              </c:numRef>
            </c:plus>
            <c:minus>
              <c:numRef>
                <c:f>Sheet1!$B$44:$F$44</c:f>
                <c:numCache>
                  <c:formatCode>General</c:formatCode>
                  <c:ptCount val="5"/>
                  <c:pt idx="0">
                    <c:v>24.966644414765341</c:v>
                  </c:pt>
                  <c:pt idx="1">
                    <c:v>12.935738607954837</c:v>
                  </c:pt>
                  <c:pt idx="2">
                    <c:v>18.597490870186405</c:v>
                  </c:pt>
                  <c:pt idx="3">
                    <c:v>9.9498743710661994</c:v>
                  </c:pt>
                  <c:pt idx="4">
                    <c:v>18.31574914292797</c:v>
                  </c:pt>
                </c:numCache>
              </c:numRef>
            </c:minus>
            <c:spPr>
              <a:noFill/>
              <a:ln w="9525" cap="flat" cmpd="sng" algn="ctr">
                <a:solidFill>
                  <a:schemeClr val="tx1">
                    <a:lumMod val="65000"/>
                    <a:lumOff val="35000"/>
                  </a:schemeClr>
                </a:solidFill>
                <a:round/>
              </a:ln>
              <a:effectLst/>
            </c:spPr>
          </c:errBars>
          <c:cat>
            <c:numRef>
              <c:f>Sheet1!$B$35:$F$35</c:f>
              <c:numCache>
                <c:formatCode>General</c:formatCode>
                <c:ptCount val="5"/>
                <c:pt idx="0">
                  <c:v>20</c:v>
                </c:pt>
                <c:pt idx="1">
                  <c:v>60</c:v>
                </c:pt>
                <c:pt idx="2">
                  <c:v>100</c:v>
                </c:pt>
                <c:pt idx="3">
                  <c:v>140</c:v>
                </c:pt>
                <c:pt idx="4">
                  <c:v>180</c:v>
                </c:pt>
              </c:numCache>
            </c:numRef>
          </c:cat>
          <c:val>
            <c:numRef>
              <c:f>Sheet1!$B$43:$F$43</c:f>
              <c:numCache>
                <c:formatCode>General</c:formatCode>
                <c:ptCount val="5"/>
                <c:pt idx="0">
                  <c:v>263</c:v>
                </c:pt>
                <c:pt idx="1">
                  <c:v>201</c:v>
                </c:pt>
                <c:pt idx="2">
                  <c:v>226.66666666666666</c:v>
                </c:pt>
                <c:pt idx="3">
                  <c:v>241.5</c:v>
                </c:pt>
                <c:pt idx="4">
                  <c:v>230.66666666666666</c:v>
                </c:pt>
              </c:numCache>
            </c:numRef>
          </c:val>
          <c:smooth val="0"/>
          <c:extLst>
            <c:ext xmlns:c16="http://schemas.microsoft.com/office/drawing/2014/chart" uri="{C3380CC4-5D6E-409C-BE32-E72D297353CC}">
              <c16:uniqueId val="{00000000-A277-43B6-9ABD-5DB8332F2417}"/>
            </c:ext>
          </c:extLst>
        </c:ser>
        <c:dLbls>
          <c:showLegendKey val="0"/>
          <c:showVal val="0"/>
          <c:showCatName val="0"/>
          <c:showSerName val="0"/>
          <c:showPercent val="0"/>
          <c:showBubbleSize val="0"/>
        </c:dLbls>
        <c:smooth val="0"/>
        <c:axId val="1325413599"/>
        <c:axId val="1325402367"/>
      </c:lineChart>
      <c:catAx>
        <c:axId val="1325413599"/>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Distance from interface (</a:t>
                </a:r>
                <a:r>
                  <a:rPr lang="el-GR" sz="1000" b="0" i="0" u="none" strike="noStrike" baseline="0">
                    <a:effectLst/>
                  </a:rPr>
                  <a:t>μ</a:t>
                </a:r>
                <a:r>
                  <a:rPr lang="en-US" sz="1000" b="0" i="0" u="none" strike="noStrike" baseline="0">
                    <a:effectLst/>
                  </a:rPr>
                  <a:t>m)</a:t>
                </a:r>
                <a:endParaRPr lang="en-IN"/>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25402367"/>
        <c:crosses val="autoZero"/>
        <c:auto val="1"/>
        <c:lblAlgn val="ctr"/>
        <c:lblOffset val="100"/>
        <c:noMultiLvlLbl val="0"/>
      </c:catAx>
      <c:valAx>
        <c:axId val="1325402367"/>
        <c:scaling>
          <c:orientation val="minMax"/>
          <c:max val="300"/>
          <c:min val="1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Vickers Microhardness HV0.05 (kgf/mm 2 )</a:t>
                </a:r>
                <a:endParaRPr lang="en-IN" sz="900">
                  <a:effectLst/>
                </a:endParaRPr>
              </a:p>
            </c:rich>
          </c:tx>
          <c:layout>
            <c:manualLayout>
              <c:xMode val="edge"/>
              <c:yMode val="edge"/>
              <c:x val="3.0555555555555555E-2"/>
              <c:y val="9.3009259259259264E-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25413599"/>
        <c:crosses val="autoZero"/>
        <c:crossBetween val="between"/>
        <c:majorUnit val="50"/>
      </c:valAx>
      <c:spPr>
        <a:solidFill>
          <a:schemeClr val="bg1"/>
        </a:solidFill>
        <a:ln>
          <a:solidFill>
            <a:schemeClr val="bg2">
              <a:lumMod val="7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dirty="0"/>
              <a:t>SOD=100mm</a:t>
            </a:r>
          </a:p>
        </c:rich>
      </c:tx>
      <c:layout>
        <c:manualLayout>
          <c:xMode val="edge"/>
          <c:yMode val="edge"/>
          <c:x val="0.74168107919558379"/>
          <c:y val="2.79356439019275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errBars>
            <c:errDir val="y"/>
            <c:errBarType val="both"/>
            <c:errValType val="cust"/>
            <c:noEndCap val="0"/>
            <c:plus>
              <c:numRef>
                <c:f>Sheet1!$L$17:$L$20</c:f>
                <c:numCache>
                  <c:formatCode>General</c:formatCode>
                  <c:ptCount val="4"/>
                  <c:pt idx="0">
                    <c:v>8.5264683017061635</c:v>
                  </c:pt>
                  <c:pt idx="1">
                    <c:v>3.4273177850908447</c:v>
                  </c:pt>
                  <c:pt idx="2">
                    <c:v>16.009929153497115</c:v>
                  </c:pt>
                  <c:pt idx="3">
                    <c:v>21.592510731732972</c:v>
                  </c:pt>
                </c:numCache>
              </c:numRef>
            </c:plus>
            <c:minus>
              <c:numRef>
                <c:f>Sheet1!$L$17:$L$20</c:f>
                <c:numCache>
                  <c:formatCode>General</c:formatCode>
                  <c:ptCount val="4"/>
                  <c:pt idx="0">
                    <c:v>8.5264683017061635</c:v>
                  </c:pt>
                  <c:pt idx="1">
                    <c:v>3.4273177850908447</c:v>
                  </c:pt>
                  <c:pt idx="2">
                    <c:v>16.009929153497115</c:v>
                  </c:pt>
                  <c:pt idx="3">
                    <c:v>21.592510731732972</c:v>
                  </c:pt>
                </c:numCache>
              </c:numRef>
            </c:minus>
            <c:spPr>
              <a:noFill/>
              <a:ln w="9525" cap="flat" cmpd="sng" algn="ctr">
                <a:solidFill>
                  <a:schemeClr val="tx1">
                    <a:lumMod val="65000"/>
                    <a:lumOff val="35000"/>
                  </a:schemeClr>
                </a:solidFill>
                <a:round/>
              </a:ln>
              <a:effectLst/>
            </c:spPr>
          </c:errBars>
          <c:cat>
            <c:numLit>
              <c:formatCode>General</c:formatCode>
              <c:ptCount val="4"/>
              <c:pt idx="0">
                <c:v>1</c:v>
              </c:pt>
              <c:pt idx="1">
                <c:v>1.5</c:v>
              </c:pt>
              <c:pt idx="2">
                <c:v>2</c:v>
              </c:pt>
              <c:pt idx="3">
                <c:v>2.5</c:v>
              </c:pt>
            </c:numLit>
          </c:cat>
          <c:val>
            <c:numRef>
              <c:f>Sheet1!$K$17:$K$20</c:f>
              <c:numCache>
                <c:formatCode>General</c:formatCode>
                <c:ptCount val="4"/>
                <c:pt idx="0">
                  <c:v>75.985800000000012</c:v>
                </c:pt>
                <c:pt idx="1">
                  <c:v>57.483799999999995</c:v>
                </c:pt>
                <c:pt idx="2">
                  <c:v>94.138000000000005</c:v>
                </c:pt>
                <c:pt idx="3">
                  <c:v>166.7492</c:v>
                </c:pt>
              </c:numCache>
            </c:numRef>
          </c:val>
          <c:smooth val="0"/>
          <c:extLst>
            <c:ext xmlns:c16="http://schemas.microsoft.com/office/drawing/2014/chart" uri="{C3380CC4-5D6E-409C-BE32-E72D297353CC}">
              <c16:uniqueId val="{00000000-3F96-43A8-9A2D-265DC4132F00}"/>
            </c:ext>
          </c:extLst>
        </c:ser>
        <c:dLbls>
          <c:showLegendKey val="0"/>
          <c:showVal val="0"/>
          <c:showCatName val="0"/>
          <c:showSerName val="0"/>
          <c:showPercent val="0"/>
          <c:showBubbleSize val="0"/>
        </c:dLbls>
        <c:smooth val="0"/>
        <c:axId val="17933489"/>
        <c:axId val="1632078056"/>
      </c:lineChart>
      <c:catAx>
        <c:axId val="17933489"/>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Aluminium quantity (gm) at SOD=100mm</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32078056"/>
        <c:crosses val="autoZero"/>
        <c:auto val="1"/>
        <c:lblAlgn val="ctr"/>
        <c:lblOffset val="100"/>
        <c:noMultiLvlLbl val="1"/>
      </c:catAx>
      <c:valAx>
        <c:axId val="16320780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Coating Thickness (µm)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933489"/>
        <c:crosses val="autoZero"/>
        <c:crossBetween val="between"/>
        <c:majorUnit val="50"/>
      </c:valAx>
      <c:spPr>
        <a:noFill/>
        <a:ln>
          <a:solidFill>
            <a:schemeClr val="tx1">
              <a:lumMod val="65000"/>
              <a:lumOff val="35000"/>
            </a:schemeClr>
          </a:solidFill>
        </a:ln>
        <a:effectLst/>
      </c:spPr>
    </c:plotArea>
    <c:plotVisOnly val="1"/>
    <c:dispBlanksAs val="zero"/>
    <c:showDLblsOverMax val="1"/>
  </c:chart>
  <c:spPr>
    <a:solidFill>
      <a:schemeClr val="bg1"/>
    </a:solidFill>
    <a:ln w="9525" cap="flat" cmpd="sng" algn="ctr">
      <a:solidFill>
        <a:schemeClr val="tx1">
          <a:lumMod val="65000"/>
          <a:lumOff val="3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19050" cmpd="sng">
              <a:solidFill>
                <a:srgbClr val="4285F4"/>
              </a:solidFill>
            </a:ln>
          </c:spPr>
          <c:marker>
            <c:symbol val="circle"/>
            <c:size val="7"/>
            <c:spPr>
              <a:solidFill>
                <a:srgbClr val="4285F4"/>
              </a:solidFill>
              <a:ln cmpd="sng">
                <a:solidFill>
                  <a:srgbClr val="4285F4"/>
                </a:solidFill>
              </a:ln>
            </c:spPr>
          </c:marker>
          <c:errBars>
            <c:errDir val="y"/>
            <c:errBarType val="both"/>
            <c:errValType val="cust"/>
            <c:noEndCap val="0"/>
            <c:plus>
              <c:numRef>
                <c:f>Sheet1!$S$3:$S$6</c:f>
                <c:numCache>
                  <c:formatCode>General</c:formatCode>
                  <c:ptCount val="4"/>
                  <c:pt idx="0">
                    <c:v>1.3674594891789158</c:v>
                  </c:pt>
                  <c:pt idx="1">
                    <c:v>1.06318311373598</c:v>
                  </c:pt>
                  <c:pt idx="2">
                    <c:v>2.7159620763184464</c:v>
                  </c:pt>
                  <c:pt idx="3">
                    <c:v>1.1614990314244777</c:v>
                  </c:pt>
                </c:numCache>
              </c:numRef>
            </c:plus>
            <c:minus>
              <c:numRef>
                <c:f>Sheet1!$S$3:$S$6</c:f>
                <c:numCache>
                  <c:formatCode>General</c:formatCode>
                  <c:ptCount val="4"/>
                  <c:pt idx="0">
                    <c:v>1.3674594891789158</c:v>
                  </c:pt>
                  <c:pt idx="1">
                    <c:v>1.06318311373598</c:v>
                  </c:pt>
                  <c:pt idx="2">
                    <c:v>2.7159620763184464</c:v>
                  </c:pt>
                  <c:pt idx="3">
                    <c:v>1.1614990314244777</c:v>
                  </c:pt>
                </c:numCache>
              </c:numRef>
            </c:minus>
          </c:errBars>
          <c:cat>
            <c:numLit>
              <c:formatCode>General</c:formatCode>
              <c:ptCount val="4"/>
              <c:pt idx="0">
                <c:v>1</c:v>
              </c:pt>
              <c:pt idx="1">
                <c:v>1.5</c:v>
              </c:pt>
              <c:pt idx="2">
                <c:v>2</c:v>
              </c:pt>
              <c:pt idx="3">
                <c:v>2.5</c:v>
              </c:pt>
            </c:numLit>
          </c:cat>
          <c:val>
            <c:numRef>
              <c:f>Sheet1!$R$3:$R$6</c:f>
              <c:numCache>
                <c:formatCode>General</c:formatCode>
                <c:ptCount val="4"/>
                <c:pt idx="0">
                  <c:v>5.713636363636363</c:v>
                </c:pt>
                <c:pt idx="1">
                  <c:v>7.0474999999999994</c:v>
                </c:pt>
                <c:pt idx="2">
                  <c:v>9.83</c:v>
                </c:pt>
                <c:pt idx="3">
                  <c:v>19.695999999999998</c:v>
                </c:pt>
              </c:numCache>
            </c:numRef>
          </c:val>
          <c:smooth val="0"/>
          <c:extLst>
            <c:ext xmlns:c16="http://schemas.microsoft.com/office/drawing/2014/chart" uri="{C3380CC4-5D6E-409C-BE32-E72D297353CC}">
              <c16:uniqueId val="{00000000-FCFB-44F4-B768-81C60495CE09}"/>
            </c:ext>
          </c:extLst>
        </c:ser>
        <c:dLbls>
          <c:showLegendKey val="0"/>
          <c:showVal val="0"/>
          <c:showCatName val="0"/>
          <c:showSerName val="0"/>
          <c:showPercent val="0"/>
          <c:showBubbleSize val="0"/>
        </c:dLbls>
        <c:marker val="1"/>
        <c:smooth val="0"/>
        <c:axId val="679131176"/>
        <c:axId val="1746003680"/>
      </c:lineChart>
      <c:catAx>
        <c:axId val="679131176"/>
        <c:scaling>
          <c:orientation val="minMax"/>
        </c:scaling>
        <c:delete val="0"/>
        <c:axPos val="b"/>
        <c:title>
          <c:tx>
            <c:rich>
              <a:bodyPr/>
              <a:lstStyle/>
              <a:p>
                <a:pPr lvl="0">
                  <a:defRPr b="0">
                    <a:solidFill>
                      <a:srgbClr val="000000"/>
                    </a:solidFill>
                    <a:latin typeface="+mn-lt"/>
                  </a:defRPr>
                </a:pPr>
                <a:r>
                  <a:rPr lang="en-IN" b="0">
                    <a:solidFill>
                      <a:srgbClr val="000000"/>
                    </a:solidFill>
                    <a:latin typeface="+mn-lt"/>
                  </a:rPr>
                  <a:t>Aluminium quantity (gm)</a:t>
                </a:r>
                <a:r>
                  <a:rPr lang="en-IN" b="0" baseline="0">
                    <a:solidFill>
                      <a:srgbClr val="000000"/>
                    </a:solidFill>
                    <a:latin typeface="+mn-lt"/>
                  </a:rPr>
                  <a:t> at SOD=60mm</a:t>
                </a:r>
                <a:endParaRPr lang="en-IN" b="0">
                  <a:solidFill>
                    <a:srgbClr val="000000"/>
                  </a:solidFill>
                  <a:latin typeface="+mn-lt"/>
                </a:endParaRPr>
              </a:p>
            </c:rich>
          </c:tx>
          <c:overlay val="0"/>
        </c:title>
        <c:numFmt formatCode="General" sourceLinked="1"/>
        <c:majorTickMark val="none"/>
        <c:minorTickMark val="none"/>
        <c:tickLblPos val="nextTo"/>
        <c:txPr>
          <a:bodyPr/>
          <a:lstStyle/>
          <a:p>
            <a:pPr lvl="0">
              <a:defRPr b="0">
                <a:solidFill>
                  <a:srgbClr val="000000"/>
                </a:solidFill>
                <a:latin typeface="+mn-lt"/>
              </a:defRPr>
            </a:pPr>
            <a:endParaRPr lang="en-US"/>
          </a:p>
        </c:txPr>
        <c:crossAx val="1746003680"/>
        <c:crosses val="autoZero"/>
        <c:auto val="1"/>
        <c:lblAlgn val="ctr"/>
        <c:lblOffset val="100"/>
        <c:noMultiLvlLbl val="1"/>
      </c:catAx>
      <c:valAx>
        <c:axId val="1746003680"/>
        <c:scaling>
          <c:orientation val="minMax"/>
        </c:scaling>
        <c:delete val="0"/>
        <c:axPos val="l"/>
        <c:majorGridlines>
          <c:spPr>
            <a:ln>
              <a:solidFill>
                <a:srgbClr val="B7B7B7"/>
              </a:solidFill>
            </a:ln>
          </c:spPr>
        </c:majorGridlines>
        <c:title>
          <c:tx>
            <c:rich>
              <a:bodyPr/>
              <a:lstStyle/>
              <a:p>
                <a:pPr lvl="0">
                  <a:defRPr b="0">
                    <a:solidFill>
                      <a:srgbClr val="000000"/>
                    </a:solidFill>
                    <a:latin typeface="+mn-lt"/>
                  </a:defRPr>
                </a:pPr>
                <a:r>
                  <a:rPr lang="en-IN" b="0">
                    <a:solidFill>
                      <a:srgbClr val="000000"/>
                    </a:solidFill>
                    <a:latin typeface="+mn-lt"/>
                  </a:rPr>
                  <a:t>Coating roughness (µm)</a:t>
                </a:r>
              </a:p>
            </c:rich>
          </c:tx>
          <c:overlay val="0"/>
        </c:title>
        <c:numFmt formatCode="General" sourceLinked="1"/>
        <c:majorTickMark val="none"/>
        <c:minorTickMark val="none"/>
        <c:tickLblPos val="nextTo"/>
        <c:spPr>
          <a:ln/>
        </c:spPr>
        <c:txPr>
          <a:bodyPr/>
          <a:lstStyle/>
          <a:p>
            <a:pPr lvl="0">
              <a:defRPr b="0">
                <a:solidFill>
                  <a:srgbClr val="000000"/>
                </a:solidFill>
                <a:latin typeface="Arial"/>
              </a:defRPr>
            </a:pPr>
            <a:endParaRPr lang="en-US"/>
          </a:p>
        </c:txPr>
        <c:crossAx val="679131176"/>
        <c:crosses val="autoZero"/>
        <c:crossBetween val="between"/>
      </c:valAx>
      <c:spPr>
        <a:ln>
          <a:solidFill>
            <a:schemeClr val="bg2">
              <a:lumMod val="75000"/>
            </a:schemeClr>
          </a:solidFill>
        </a:ln>
      </c:spPr>
    </c:plotArea>
    <c:plotVisOnly val="1"/>
    <c:dispBlanksAs val="zero"/>
    <c:showDLblsOverMax val="1"/>
  </c:chart>
  <c:spPr>
    <a:solidFill>
      <a:schemeClr val="bg1"/>
    </a:solidFill>
    <a:ln>
      <a:solidFill>
        <a:schemeClr val="bg2">
          <a:lumMod val="75000"/>
        </a:schemeClr>
      </a:solidFill>
    </a:ln>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749922501217837"/>
          <c:y val="0.15445505954579403"/>
          <c:w val="0.84734951881014875"/>
          <c:h val="0.65662802566345868"/>
        </c:manualLayout>
      </c:layout>
      <c:lineChart>
        <c:grouping val="standard"/>
        <c:varyColors val="0"/>
        <c:ser>
          <c:idx val="0"/>
          <c:order val="0"/>
          <c:spPr>
            <a:ln w="28575" cap="rnd">
              <a:solidFill>
                <a:schemeClr val="accent1"/>
              </a:solidFill>
              <a:round/>
            </a:ln>
            <a:effectLst/>
          </c:spPr>
          <c:marker>
            <c:symbol val="none"/>
          </c:marker>
          <c:errBars>
            <c:errDir val="y"/>
            <c:errBarType val="both"/>
            <c:errValType val="cust"/>
            <c:noEndCap val="0"/>
            <c:plus>
              <c:numRef>
                <c:f>Sheet1!$S$20:$S$23</c:f>
                <c:numCache>
                  <c:formatCode>General</c:formatCode>
                  <c:ptCount val="4"/>
                  <c:pt idx="0">
                    <c:v>1.2492468842377615</c:v>
                  </c:pt>
                  <c:pt idx="1">
                    <c:v>0.51871636437138413</c:v>
                  </c:pt>
                  <c:pt idx="2">
                    <c:v>3.7419045952562744</c:v>
                  </c:pt>
                  <c:pt idx="3">
                    <c:v>1.6941664617150221</c:v>
                  </c:pt>
                </c:numCache>
              </c:numRef>
            </c:plus>
            <c:minus>
              <c:numRef>
                <c:f>Sheet1!$S$20:$S$23</c:f>
                <c:numCache>
                  <c:formatCode>General</c:formatCode>
                  <c:ptCount val="4"/>
                  <c:pt idx="0">
                    <c:v>1.2492468842377615</c:v>
                  </c:pt>
                  <c:pt idx="1">
                    <c:v>0.51871636437138413</c:v>
                  </c:pt>
                  <c:pt idx="2">
                    <c:v>3.7419045952562744</c:v>
                  </c:pt>
                  <c:pt idx="3">
                    <c:v>1.6941664617150221</c:v>
                  </c:pt>
                </c:numCache>
              </c:numRef>
            </c:minus>
            <c:spPr>
              <a:noFill/>
              <a:ln w="9525" cap="flat" cmpd="sng" algn="ctr">
                <a:solidFill>
                  <a:schemeClr val="tx1">
                    <a:lumMod val="65000"/>
                    <a:lumOff val="35000"/>
                  </a:schemeClr>
                </a:solidFill>
                <a:round/>
              </a:ln>
              <a:effectLst/>
            </c:spPr>
          </c:errBars>
          <c:cat>
            <c:numLit>
              <c:formatCode>General</c:formatCode>
              <c:ptCount val="4"/>
              <c:pt idx="0">
                <c:v>1</c:v>
              </c:pt>
              <c:pt idx="1">
                <c:v>1.5</c:v>
              </c:pt>
              <c:pt idx="2">
                <c:v>2</c:v>
              </c:pt>
              <c:pt idx="3">
                <c:v>2.5</c:v>
              </c:pt>
            </c:numLit>
          </c:cat>
          <c:val>
            <c:numRef>
              <c:f>Sheet1!$R$20:$R$23</c:f>
              <c:numCache>
                <c:formatCode>General</c:formatCode>
                <c:ptCount val="4"/>
                <c:pt idx="0">
                  <c:v>8.9120000000000008</c:v>
                </c:pt>
                <c:pt idx="1">
                  <c:v>4.8833333333333337</c:v>
                </c:pt>
                <c:pt idx="2">
                  <c:v>9.5224999999999991</c:v>
                </c:pt>
                <c:pt idx="3">
                  <c:v>20.38</c:v>
                </c:pt>
              </c:numCache>
            </c:numRef>
          </c:val>
          <c:smooth val="0"/>
          <c:extLst>
            <c:ext xmlns:c16="http://schemas.microsoft.com/office/drawing/2014/chart" uri="{C3380CC4-5D6E-409C-BE32-E72D297353CC}">
              <c16:uniqueId val="{00000000-20B6-4D4B-9698-3F92B0D3CC46}"/>
            </c:ext>
          </c:extLst>
        </c:ser>
        <c:dLbls>
          <c:showLegendKey val="0"/>
          <c:showVal val="0"/>
          <c:showCatName val="0"/>
          <c:showSerName val="0"/>
          <c:showPercent val="0"/>
          <c:showBubbleSize val="0"/>
        </c:dLbls>
        <c:smooth val="0"/>
        <c:axId val="1378878223"/>
        <c:axId val="1378892783"/>
      </c:lineChart>
      <c:catAx>
        <c:axId val="137887822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900" b="0" i="0" baseline="0">
                    <a:effectLst/>
                  </a:rPr>
                  <a:t>Aluminium quantity (gm) at SOD=100mm</a:t>
                </a:r>
                <a:endParaRPr lang="en-IN" sz="900">
                  <a:effectLst/>
                </a:endParaRPr>
              </a:p>
            </c:rich>
          </c:tx>
          <c:layout>
            <c:manualLayout>
              <c:xMode val="edge"/>
              <c:yMode val="edge"/>
              <c:x val="0.19239588801399823"/>
              <c:y val="0.88101851851851853"/>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8892783"/>
        <c:crosses val="autoZero"/>
        <c:auto val="1"/>
        <c:lblAlgn val="ctr"/>
        <c:lblOffset val="100"/>
        <c:noMultiLvlLbl val="0"/>
      </c:catAx>
      <c:valAx>
        <c:axId val="137889278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900" b="0" i="0" baseline="0">
                    <a:effectLst/>
                  </a:rPr>
                  <a:t>Coating roughness (µm)</a:t>
                </a:r>
                <a:endParaRPr lang="en-IN" sz="900">
                  <a:effectLst/>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8878223"/>
        <c:crosses val="autoZero"/>
        <c:crossBetween val="between"/>
      </c:valAx>
      <c:spPr>
        <a:noFill/>
        <a:ln>
          <a:solidFill>
            <a:schemeClr val="bg2">
              <a:lumMod val="7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bg2">
          <a:lumMod val="75000"/>
        </a:schemeClr>
      </a:solidFill>
      <a:round/>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28575" cap="rnd">
              <a:solidFill>
                <a:schemeClr val="accent1"/>
              </a:solidFill>
              <a:round/>
            </a:ln>
            <a:effectLst/>
          </c:spPr>
          <c:marker>
            <c:symbol val="none"/>
          </c:marker>
          <c:errBars>
            <c:errDir val="y"/>
            <c:errBarType val="both"/>
            <c:errValType val="cust"/>
            <c:noEndCap val="0"/>
            <c:plus>
              <c:numRef>
                <c:f>Sheet1!$E$10:$E$13</c:f>
                <c:numCache>
                  <c:formatCode>General</c:formatCode>
                  <c:ptCount val="4"/>
                  <c:pt idx="0">
                    <c:v>3</c:v>
                  </c:pt>
                  <c:pt idx="1">
                    <c:v>1.5</c:v>
                  </c:pt>
                  <c:pt idx="2">
                    <c:v>1.32</c:v>
                  </c:pt>
                  <c:pt idx="3">
                    <c:v>2.5</c:v>
                  </c:pt>
                </c:numCache>
              </c:numRef>
            </c:plus>
            <c:minus>
              <c:numRef>
                <c:f>Sheet1!$E$10:$E$13</c:f>
                <c:numCache>
                  <c:formatCode>General</c:formatCode>
                  <c:ptCount val="4"/>
                  <c:pt idx="0">
                    <c:v>3</c:v>
                  </c:pt>
                  <c:pt idx="1">
                    <c:v>1.5</c:v>
                  </c:pt>
                  <c:pt idx="2">
                    <c:v>1.32</c:v>
                  </c:pt>
                  <c:pt idx="3">
                    <c:v>2.5</c:v>
                  </c:pt>
                </c:numCache>
              </c:numRef>
            </c:minus>
            <c:spPr>
              <a:noFill/>
              <a:ln w="9525" cap="flat" cmpd="sng" algn="ctr">
                <a:solidFill>
                  <a:schemeClr val="tx1">
                    <a:lumMod val="65000"/>
                    <a:lumOff val="35000"/>
                  </a:schemeClr>
                </a:solidFill>
                <a:round/>
              </a:ln>
              <a:effectLst/>
            </c:spPr>
          </c:errBars>
          <c:cat>
            <c:numLit>
              <c:formatCode>General</c:formatCode>
              <c:ptCount val="4"/>
              <c:pt idx="0">
                <c:v>1</c:v>
              </c:pt>
              <c:pt idx="1">
                <c:v>1.5</c:v>
              </c:pt>
              <c:pt idx="2">
                <c:v>2</c:v>
              </c:pt>
              <c:pt idx="3">
                <c:v>2.5</c:v>
              </c:pt>
            </c:numLit>
          </c:cat>
          <c:val>
            <c:numRef>
              <c:f>Sheet1!$D$10:$D$13</c:f>
              <c:numCache>
                <c:formatCode>General</c:formatCode>
                <c:ptCount val="4"/>
                <c:pt idx="0">
                  <c:v>7.46</c:v>
                </c:pt>
                <c:pt idx="1">
                  <c:v>4.5</c:v>
                </c:pt>
                <c:pt idx="2">
                  <c:v>3.5</c:v>
                </c:pt>
                <c:pt idx="3">
                  <c:v>6.5</c:v>
                </c:pt>
              </c:numCache>
            </c:numRef>
          </c:val>
          <c:smooth val="0"/>
          <c:extLst>
            <c:ext xmlns:c16="http://schemas.microsoft.com/office/drawing/2014/chart" uri="{C3380CC4-5D6E-409C-BE32-E72D297353CC}">
              <c16:uniqueId val="{00000000-8ADD-4DD6-B5D1-C3FC094D379F}"/>
            </c:ext>
          </c:extLst>
        </c:ser>
        <c:dLbls>
          <c:showLegendKey val="0"/>
          <c:showVal val="0"/>
          <c:showCatName val="0"/>
          <c:showSerName val="0"/>
          <c:showPercent val="0"/>
          <c:showBubbleSize val="0"/>
        </c:dLbls>
        <c:smooth val="0"/>
        <c:axId val="1378890287"/>
        <c:axId val="1378889455"/>
      </c:lineChart>
      <c:catAx>
        <c:axId val="137889028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900" b="0" i="0" baseline="0" dirty="0">
                    <a:effectLst/>
                  </a:rPr>
                  <a:t>Aluminium quantity (gm) at SOD=80mm</a:t>
                </a:r>
                <a:endParaRPr lang="en-IN" sz="900" dirty="0">
                  <a:effectLst/>
                </a:endParaRPr>
              </a:p>
            </c:rich>
          </c:tx>
          <c:layout>
            <c:manualLayout>
              <c:xMode val="edge"/>
              <c:yMode val="edge"/>
              <c:x val="0.28097922134733161"/>
              <c:y val="0.8872914843977834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8889455"/>
        <c:crosses val="autoZero"/>
        <c:auto val="1"/>
        <c:lblAlgn val="ctr"/>
        <c:lblOffset val="100"/>
        <c:noMultiLvlLbl val="0"/>
      </c:catAx>
      <c:valAx>
        <c:axId val="137888945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900" b="0" i="0" baseline="0">
                    <a:effectLst/>
                  </a:rPr>
                  <a:t>Coating roughness (µm)</a:t>
                </a:r>
                <a:endParaRPr lang="en-IN" sz="900">
                  <a:effectLst/>
                </a:endParaRPr>
              </a:p>
            </c:rich>
          </c:tx>
          <c:layout>
            <c:manualLayout>
              <c:xMode val="edge"/>
              <c:yMode val="edge"/>
              <c:x val="3.0555555555555555E-2"/>
              <c:y val="0.1899533391659376"/>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8890287"/>
        <c:crosses val="autoZero"/>
        <c:crossBetween val="between"/>
      </c:valAx>
      <c:spPr>
        <a:noFill/>
        <a:ln>
          <a:solidFill>
            <a:schemeClr val="bg2">
              <a:lumMod val="7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 SOD=60mm</a:t>
            </a:r>
          </a:p>
        </c:rich>
      </c:tx>
      <c:layout>
        <c:manualLayout>
          <c:xMode val="edge"/>
          <c:yMode val="edge"/>
          <c:x val="0.70914142152972093"/>
          <c:y val="3.3292862594476454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Dir val="y"/>
            <c:errBarType val="both"/>
            <c:errValType val="cust"/>
            <c:noEndCap val="0"/>
            <c:plus>
              <c:numRef>
                <c:f>Sheet1!$L$7:$L$11</c:f>
                <c:numCache>
                  <c:formatCode>General</c:formatCode>
                  <c:ptCount val="5"/>
                  <c:pt idx="0">
                    <c:v>5</c:v>
                  </c:pt>
                  <c:pt idx="1">
                    <c:v>44.855183646932026</c:v>
                  </c:pt>
                  <c:pt idx="2">
                    <c:v>19.861240869817003</c:v>
                  </c:pt>
                  <c:pt idx="3">
                    <c:v>100.35499489312929</c:v>
                  </c:pt>
                  <c:pt idx="4">
                    <c:v>26.099084700851552</c:v>
                  </c:pt>
                </c:numCache>
              </c:numRef>
            </c:plus>
            <c:minus>
              <c:numRef>
                <c:f>Sheet1!$L$7:$L$11</c:f>
                <c:numCache>
                  <c:formatCode>General</c:formatCode>
                  <c:ptCount val="5"/>
                  <c:pt idx="0">
                    <c:v>5</c:v>
                  </c:pt>
                  <c:pt idx="1">
                    <c:v>44.855183646932026</c:v>
                  </c:pt>
                  <c:pt idx="2">
                    <c:v>19.861240869817003</c:v>
                  </c:pt>
                  <c:pt idx="3">
                    <c:v>100.35499489312929</c:v>
                  </c:pt>
                  <c:pt idx="4">
                    <c:v>26.099084700851552</c:v>
                  </c:pt>
                </c:numCache>
              </c:numRef>
            </c:minus>
            <c:spPr>
              <a:noFill/>
              <a:ln w="9525" cap="flat" cmpd="sng" algn="ctr">
                <a:solidFill>
                  <a:schemeClr val="tx1">
                    <a:lumMod val="65000"/>
                    <a:lumOff val="35000"/>
                  </a:schemeClr>
                </a:solidFill>
                <a:round/>
              </a:ln>
              <a:effectLst/>
            </c:spPr>
          </c:errBars>
          <c:cat>
            <c:strLit>
              <c:ptCount val="5"/>
              <c:pt idx="0">
                <c:v>SUBSTRATE</c:v>
              </c:pt>
              <c:pt idx="1">
                <c:v>Al(1)</c:v>
              </c:pt>
              <c:pt idx="2">
                <c:v>Al(1.5)</c:v>
              </c:pt>
              <c:pt idx="3">
                <c:v>Al(2)</c:v>
              </c:pt>
              <c:pt idx="4">
                <c:v>Al(2.5)</c:v>
              </c:pt>
            </c:strLit>
          </c:cat>
          <c:val>
            <c:numRef>
              <c:f>Sheet1!$K$7:$K$11</c:f>
              <c:numCache>
                <c:formatCode>General</c:formatCode>
                <c:ptCount val="5"/>
                <c:pt idx="0">
                  <c:v>192</c:v>
                </c:pt>
                <c:pt idx="1">
                  <c:v>740.65000000000009</c:v>
                </c:pt>
                <c:pt idx="2">
                  <c:v>802.06666666666661</c:v>
                </c:pt>
                <c:pt idx="3">
                  <c:v>1051.4000000000001</c:v>
                </c:pt>
                <c:pt idx="4">
                  <c:v>1013.6333333333333</c:v>
                </c:pt>
              </c:numCache>
            </c:numRef>
          </c:val>
          <c:smooth val="0"/>
          <c:extLst>
            <c:ext xmlns:c16="http://schemas.microsoft.com/office/drawing/2014/chart" uri="{C3380CC4-5D6E-409C-BE32-E72D297353CC}">
              <c16:uniqueId val="{00000000-33E0-4A94-840F-C705B769C0E1}"/>
            </c:ext>
          </c:extLst>
        </c:ser>
        <c:dLbls>
          <c:dLblPos val="t"/>
          <c:showLegendKey val="0"/>
          <c:showVal val="1"/>
          <c:showCatName val="0"/>
          <c:showSerName val="0"/>
          <c:showPercent val="0"/>
          <c:showBubbleSize val="0"/>
        </c:dLbls>
        <c:smooth val="0"/>
        <c:axId val="1462376095"/>
        <c:axId val="1462376927"/>
      </c:lineChart>
      <c:catAx>
        <c:axId val="146237609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900" b="0" i="0" baseline="0">
                    <a:effectLst/>
                  </a:rPr>
                  <a:t>Aluminium content in the feedstock(gm)</a:t>
                </a:r>
                <a:endParaRPr lang="en-IN" sz="900">
                  <a:effectLst/>
                </a:endParaRPr>
              </a:p>
            </c:rich>
          </c:tx>
          <c:layout>
            <c:manualLayout>
              <c:xMode val="edge"/>
              <c:yMode val="edge"/>
              <c:x val="0.23322790901137358"/>
              <c:y val="0.9074766695829688"/>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2376927"/>
        <c:crosses val="autoZero"/>
        <c:auto val="1"/>
        <c:lblAlgn val="ctr"/>
        <c:lblOffset val="100"/>
        <c:noMultiLvlLbl val="0"/>
      </c:catAx>
      <c:valAx>
        <c:axId val="1462376927"/>
        <c:scaling>
          <c:orientation val="minMax"/>
          <c:min val="1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Vickers Microhardness HV0.05 (kgf/mm 2 )</a:t>
                </a:r>
                <a:endParaRPr lang="en-IN" sz="900">
                  <a:effectLst/>
                </a:endParaRPr>
              </a:p>
            </c:rich>
          </c:tx>
          <c:layout>
            <c:manualLayout>
              <c:xMode val="edge"/>
              <c:yMode val="edge"/>
              <c:x val="3.0555555555555555E-2"/>
              <c:y val="6.5231481481481488E-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2376095"/>
        <c:crosses val="autoZero"/>
        <c:crossBetween val="between"/>
      </c:valAx>
      <c:spPr>
        <a:solidFill>
          <a:schemeClr val="bg1"/>
        </a:solidFill>
        <a:ln>
          <a:solidFill>
            <a:schemeClr val="bg2">
              <a:lumMod val="7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bg2">
          <a:lumMod val="75000"/>
        </a:schemeClr>
      </a:solid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SOD=80mm</a:t>
            </a:r>
          </a:p>
        </c:rich>
      </c:tx>
      <c:layout>
        <c:manualLayout>
          <c:xMode val="edge"/>
          <c:yMode val="edge"/>
          <c:x val="0.7283569877902879"/>
          <c:y val="3.3292862594476454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Dir val="y"/>
            <c:errBarType val="both"/>
            <c:errValType val="cust"/>
            <c:noEndCap val="0"/>
            <c:plus>
              <c:numRef>
                <c:f>Sheet1!$E$16:$E$20</c:f>
                <c:numCache>
                  <c:formatCode>General</c:formatCode>
                  <c:ptCount val="5"/>
                  <c:pt idx="0">
                    <c:v>20</c:v>
                  </c:pt>
                  <c:pt idx="1">
                    <c:v>100</c:v>
                  </c:pt>
                  <c:pt idx="2">
                    <c:v>63</c:v>
                  </c:pt>
                  <c:pt idx="3">
                    <c:v>58</c:v>
                  </c:pt>
                  <c:pt idx="4">
                    <c:v>69</c:v>
                  </c:pt>
                </c:numCache>
              </c:numRef>
            </c:plus>
            <c:minus>
              <c:numRef>
                <c:f>Sheet1!$E$16:$E$20</c:f>
                <c:numCache>
                  <c:formatCode>General</c:formatCode>
                  <c:ptCount val="5"/>
                  <c:pt idx="0">
                    <c:v>20</c:v>
                  </c:pt>
                  <c:pt idx="1">
                    <c:v>100</c:v>
                  </c:pt>
                  <c:pt idx="2">
                    <c:v>63</c:v>
                  </c:pt>
                  <c:pt idx="3">
                    <c:v>58</c:v>
                  </c:pt>
                  <c:pt idx="4">
                    <c:v>69</c:v>
                  </c:pt>
                </c:numCache>
              </c:numRef>
            </c:minus>
            <c:spPr>
              <a:noFill/>
              <a:ln w="9525" cap="flat" cmpd="sng" algn="ctr">
                <a:solidFill>
                  <a:schemeClr val="tx1">
                    <a:lumMod val="65000"/>
                    <a:lumOff val="35000"/>
                  </a:schemeClr>
                </a:solidFill>
                <a:round/>
              </a:ln>
              <a:effectLst/>
            </c:spPr>
          </c:errBars>
          <c:cat>
            <c:strLit>
              <c:ptCount val="5"/>
              <c:pt idx="0">
                <c:v>SUBSTRATE</c:v>
              </c:pt>
              <c:pt idx="1">
                <c:v>Al(1)</c:v>
              </c:pt>
              <c:pt idx="2">
                <c:v>Al(1.5)</c:v>
              </c:pt>
              <c:pt idx="3">
                <c:v>Al(2)</c:v>
              </c:pt>
              <c:pt idx="4">
                <c:v>Al(2.5)</c:v>
              </c:pt>
            </c:strLit>
          </c:cat>
          <c:val>
            <c:numRef>
              <c:f>Sheet1!$D$16:$D$20</c:f>
              <c:numCache>
                <c:formatCode>General</c:formatCode>
                <c:ptCount val="5"/>
                <c:pt idx="0">
                  <c:v>238</c:v>
                </c:pt>
                <c:pt idx="1">
                  <c:v>674</c:v>
                </c:pt>
                <c:pt idx="2">
                  <c:v>758</c:v>
                </c:pt>
                <c:pt idx="3">
                  <c:v>1313</c:v>
                </c:pt>
                <c:pt idx="4">
                  <c:v>728</c:v>
                </c:pt>
              </c:numCache>
            </c:numRef>
          </c:val>
          <c:smooth val="0"/>
          <c:extLst>
            <c:ext xmlns:c16="http://schemas.microsoft.com/office/drawing/2014/chart" uri="{C3380CC4-5D6E-409C-BE32-E72D297353CC}">
              <c16:uniqueId val="{00000000-C96F-409C-BACA-7C2895B32A52}"/>
            </c:ext>
          </c:extLst>
        </c:ser>
        <c:dLbls>
          <c:dLblPos val="t"/>
          <c:showLegendKey val="0"/>
          <c:showVal val="1"/>
          <c:showCatName val="0"/>
          <c:showSerName val="0"/>
          <c:showPercent val="0"/>
          <c:showBubbleSize val="0"/>
        </c:dLbls>
        <c:smooth val="0"/>
        <c:axId val="1424564527"/>
        <c:axId val="1424573679"/>
      </c:lineChart>
      <c:catAx>
        <c:axId val="142456452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Aluminium</a:t>
                </a:r>
                <a:r>
                  <a:rPr lang="en-IN" baseline="0"/>
                  <a:t> content in the feedstock(gm)</a:t>
                </a:r>
                <a:endParaRPr lang="en-IN"/>
              </a:p>
            </c:rich>
          </c:tx>
          <c:layout>
            <c:manualLayout>
              <c:xMode val="edge"/>
              <c:yMode val="edge"/>
              <c:x val="0.28461679790026245"/>
              <c:y val="0.87868037328667248"/>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24573679"/>
        <c:crosses val="autoZero"/>
        <c:auto val="1"/>
        <c:lblAlgn val="ctr"/>
        <c:lblOffset val="100"/>
        <c:noMultiLvlLbl val="0"/>
      </c:catAx>
      <c:valAx>
        <c:axId val="1424573679"/>
        <c:scaling>
          <c:orientation val="minMax"/>
          <c:max val="1400"/>
          <c:min val="2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baseline="0">
                    <a:effectLst/>
                  </a:rPr>
                  <a:t>Vickers Microhardness HV0.05 (kgf/mm 2 )</a:t>
                </a:r>
                <a:endParaRPr lang="en-IN" sz="1000">
                  <a:effectLst/>
                </a:endParaRPr>
              </a:p>
            </c:rich>
          </c:tx>
          <c:layout>
            <c:manualLayout>
              <c:xMode val="edge"/>
              <c:yMode val="edge"/>
              <c:x val="3.3333392365115955E-2"/>
              <c:y val="0.10613906904318038"/>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24564527"/>
        <c:crosses val="autoZero"/>
        <c:crossBetween val="between"/>
      </c:valAx>
      <c:spPr>
        <a:noFill/>
        <a:ln>
          <a:solidFill>
            <a:schemeClr val="tx1">
              <a:lumMod val="65000"/>
              <a:lumOff val="3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65000"/>
          <a:lumOff val="35000"/>
        </a:schemeClr>
      </a:solidFill>
      <a:round/>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SOD=100mm</a:t>
            </a:r>
          </a:p>
        </c:rich>
      </c:tx>
      <c:layout>
        <c:manualLayout>
          <c:xMode val="edge"/>
          <c:yMode val="edge"/>
          <c:x val="0.68398728101908413"/>
          <c:y val="3.804898582225880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Dir val="y"/>
            <c:errBarType val="both"/>
            <c:errValType val="cust"/>
            <c:noEndCap val="0"/>
            <c:plus>
              <c:numRef>
                <c:f>Sheet1!$J$31:$J$35</c:f>
                <c:numCache>
                  <c:formatCode>General</c:formatCode>
                  <c:ptCount val="5"/>
                  <c:pt idx="0">
                    <c:v>5</c:v>
                  </c:pt>
                  <c:pt idx="1">
                    <c:v>63.681132736994122</c:v>
                  </c:pt>
                  <c:pt idx="2">
                    <c:v>202.42550893270959</c:v>
                  </c:pt>
                  <c:pt idx="3">
                    <c:v>37.824888925444604</c:v>
                  </c:pt>
                  <c:pt idx="4">
                    <c:v>32.145398841306452</c:v>
                  </c:pt>
                </c:numCache>
              </c:numRef>
            </c:plus>
            <c:minus>
              <c:numRef>
                <c:f>Sheet1!$J$31:$J$35</c:f>
                <c:numCache>
                  <c:formatCode>General</c:formatCode>
                  <c:ptCount val="5"/>
                  <c:pt idx="0">
                    <c:v>5</c:v>
                  </c:pt>
                  <c:pt idx="1">
                    <c:v>63.681132736994122</c:v>
                  </c:pt>
                  <c:pt idx="2">
                    <c:v>202.42550893270959</c:v>
                  </c:pt>
                  <c:pt idx="3">
                    <c:v>37.824888925444604</c:v>
                  </c:pt>
                  <c:pt idx="4">
                    <c:v>32.145398841306452</c:v>
                  </c:pt>
                </c:numCache>
              </c:numRef>
            </c:minus>
            <c:spPr>
              <a:noFill/>
              <a:ln w="9525" cap="flat" cmpd="sng" algn="ctr">
                <a:solidFill>
                  <a:schemeClr val="tx1">
                    <a:lumMod val="65000"/>
                    <a:lumOff val="35000"/>
                  </a:schemeClr>
                </a:solidFill>
                <a:round/>
              </a:ln>
              <a:effectLst/>
            </c:spPr>
          </c:errBars>
          <c:cat>
            <c:strLit>
              <c:ptCount val="5"/>
              <c:pt idx="0">
                <c:v>SUBSTRATE</c:v>
              </c:pt>
              <c:pt idx="1">
                <c:v>Al(1)</c:v>
              </c:pt>
              <c:pt idx="2">
                <c:v>Al(1.5)</c:v>
              </c:pt>
              <c:pt idx="3">
                <c:v>Al(2)</c:v>
              </c:pt>
              <c:pt idx="4">
                <c:v>Al(2.5)</c:v>
              </c:pt>
            </c:strLit>
          </c:cat>
          <c:val>
            <c:numRef>
              <c:f>Sheet1!$I$31:$I$35</c:f>
              <c:numCache>
                <c:formatCode>General</c:formatCode>
                <c:ptCount val="5"/>
                <c:pt idx="0">
                  <c:v>192</c:v>
                </c:pt>
                <c:pt idx="1">
                  <c:v>814.6</c:v>
                </c:pt>
                <c:pt idx="2">
                  <c:v>877.30000000000007</c:v>
                </c:pt>
                <c:pt idx="3">
                  <c:v>1164.9333333333332</c:v>
                </c:pt>
                <c:pt idx="4">
                  <c:v>1295.2</c:v>
                </c:pt>
              </c:numCache>
            </c:numRef>
          </c:val>
          <c:smooth val="0"/>
          <c:extLst>
            <c:ext xmlns:c16="http://schemas.microsoft.com/office/drawing/2014/chart" uri="{C3380CC4-5D6E-409C-BE32-E72D297353CC}">
              <c16:uniqueId val="{00000000-258D-4D7B-9CB3-5205AA1D89DD}"/>
            </c:ext>
          </c:extLst>
        </c:ser>
        <c:dLbls>
          <c:showLegendKey val="0"/>
          <c:showVal val="0"/>
          <c:showCatName val="0"/>
          <c:showSerName val="0"/>
          <c:showPercent val="0"/>
          <c:showBubbleSize val="0"/>
        </c:dLbls>
        <c:smooth val="0"/>
        <c:axId val="1424572431"/>
        <c:axId val="1424565359"/>
      </c:lineChart>
      <c:catAx>
        <c:axId val="142457243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900" b="0" i="0" baseline="0">
                    <a:effectLst/>
                  </a:rPr>
                  <a:t>Aluminium content in the feedstock(gm)</a:t>
                </a:r>
                <a:endParaRPr lang="en-IN" sz="900">
                  <a:effectLst/>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24565359"/>
        <c:crosses val="autoZero"/>
        <c:auto val="1"/>
        <c:lblAlgn val="ctr"/>
        <c:lblOffset val="100"/>
        <c:noMultiLvlLbl val="0"/>
      </c:catAx>
      <c:valAx>
        <c:axId val="1424565359"/>
        <c:scaling>
          <c:orientation val="minMax"/>
        </c:scaling>
        <c:delete val="0"/>
        <c:axPos val="l"/>
        <c:majorGridlines>
          <c:spPr>
            <a:ln w="9525" cap="flat" cmpd="sng" algn="ctr">
              <a:solidFill>
                <a:schemeClr val="tx1">
                  <a:lumMod val="65000"/>
                  <a:lumOff val="3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900" b="0" i="0" baseline="0">
                    <a:effectLst/>
                  </a:rPr>
                  <a:t>Vickers Microhardness HV0.05 (kgf/mm 2 )</a:t>
                </a:r>
                <a:endParaRPr lang="en-IN" sz="900">
                  <a:effectLst/>
                </a:endParaRPr>
              </a:p>
            </c:rich>
          </c:tx>
          <c:layout>
            <c:manualLayout>
              <c:xMode val="edge"/>
              <c:yMode val="edge"/>
              <c:x val="3.9763122417451731E-2"/>
              <c:y val="0.11457500855727683"/>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24572431"/>
        <c:crosses val="autoZero"/>
        <c:crossBetween val="between"/>
      </c:valAx>
      <c:spPr>
        <a:noFill/>
        <a:ln>
          <a:solidFill>
            <a:schemeClr val="tx1">
              <a:lumMod val="65000"/>
              <a:lumOff val="35000"/>
            </a:scheme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65000"/>
          <a:lumOff val="3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1#1">
  <dgm:title val=""/>
  <dgm:desc val=""/>
  <dgm:catLst>
    <dgm:cat type="mainScheme" pri="10100"/>
  </dgm:catLst>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2">
  <dgm:title val=""/>
  <dgm:desc val=""/>
  <dgm:catLst>
    <dgm:cat type="mainScheme" pri="10100"/>
  </dgm:catLst>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3FE71264-B363-4B62-863B-30E74B86E074}" type="doc">
      <dgm:prSet loTypeId="urn:microsoft.com/office/officeart/2005/8/layout/hChevron3" loCatId="process" qsTypeId="urn:microsoft.com/office/officeart/2005/8/quickstyle/simple3#1" qsCatId="simple" csTypeId="urn:microsoft.com/office/officeart/2005/8/colors/accent0_1#1" csCatId="mainScheme" phldr="1"/>
      <dgm:spPr/>
      <dgm:t>
        <a:bodyPr/>
        <a:lstStyle/>
        <a:p>
          <a:endParaRPr lang="en-IN"/>
        </a:p>
      </dgm:t>
    </dgm:pt>
    <dgm:pt modelId="{004C3087-AEAE-4A0F-8023-430B2F1C8F92}">
      <dgm:prSet phldrT="[Text]" phldr="0" custT="1"/>
      <dgm:spPr>
        <a:solidFill>
          <a:srgbClr val="8FCACA">
            <a:alpha val="11000"/>
          </a:srgbClr>
        </a:solidFill>
      </dgm:spPr>
      <dgm:t>
        <a:bodyPr/>
        <a:lstStyle/>
        <a:p>
          <a:pPr rtl="0"/>
          <a:r>
            <a:rPr lang="en-GB" sz="2400">
              <a:latin typeface="+mn-lt"/>
              <a:cs typeface="Times New Roman"/>
            </a:rPr>
            <a:t>Grit Blasting</a:t>
          </a:r>
        </a:p>
      </dgm:t>
    </dgm:pt>
    <dgm:pt modelId="{1A0B0E5B-BD9C-4A9D-8BB4-837D6DBC2D7B}" type="sibTrans" cxnId="{0CE86589-1DA1-4B0D-8BD0-50CFE9CF6D9D}">
      <dgm:prSet/>
      <dgm:spPr/>
      <dgm:t>
        <a:bodyPr/>
        <a:lstStyle/>
        <a:p>
          <a:endParaRPr lang="en-IN"/>
        </a:p>
      </dgm:t>
    </dgm:pt>
    <dgm:pt modelId="{2A53B6D6-ADC0-4B58-A808-93B1AA9A7F92}" type="parTrans" cxnId="{0CE86589-1DA1-4B0D-8BD0-50CFE9CF6D9D}">
      <dgm:prSet/>
      <dgm:spPr/>
      <dgm:t>
        <a:bodyPr/>
        <a:lstStyle/>
        <a:p>
          <a:endParaRPr lang="en-IN"/>
        </a:p>
      </dgm:t>
    </dgm:pt>
    <dgm:pt modelId="{A2AE450D-48B5-46D6-91E6-C11D880FE1CD}">
      <dgm:prSet phldrT="[Text]" custT="1"/>
      <dgm:spPr>
        <a:solidFill>
          <a:srgbClr val="ECD5E3">
            <a:alpha val="49000"/>
          </a:srgbClr>
        </a:solidFill>
      </dgm:spPr>
      <dgm:t>
        <a:bodyPr/>
        <a:lstStyle/>
        <a:p>
          <a:r>
            <a:rPr lang="en-GB" sz="2400">
              <a:latin typeface="+mn-lt"/>
              <a:cs typeface="Times New Roman"/>
            </a:rPr>
            <a:t>Cleaning</a:t>
          </a:r>
          <a:endParaRPr lang="en-IN" sz="2400">
            <a:latin typeface="+mn-lt"/>
            <a:cs typeface="Times New Roman"/>
          </a:endParaRPr>
        </a:p>
      </dgm:t>
    </dgm:pt>
    <dgm:pt modelId="{289FE1B4-A6E5-4496-B04D-300559FB0A09}" type="sibTrans" cxnId="{C2D0E009-4F5F-40B1-B248-DBD04EA7A914}">
      <dgm:prSet/>
      <dgm:spPr/>
      <dgm:t>
        <a:bodyPr/>
        <a:lstStyle/>
        <a:p>
          <a:endParaRPr lang="en-IN"/>
        </a:p>
      </dgm:t>
    </dgm:pt>
    <dgm:pt modelId="{33D777C6-DCF4-4714-A4F0-F5F5A47E3491}" type="parTrans" cxnId="{C2D0E009-4F5F-40B1-B248-DBD04EA7A914}">
      <dgm:prSet/>
      <dgm:spPr/>
      <dgm:t>
        <a:bodyPr/>
        <a:lstStyle/>
        <a:p>
          <a:endParaRPr lang="en-IN"/>
        </a:p>
      </dgm:t>
    </dgm:pt>
    <dgm:pt modelId="{65F50328-1AF6-4C73-AB33-8EB70CAE19D9}">
      <dgm:prSet phldrT="[Text]" custT="1"/>
      <dgm:spPr>
        <a:solidFill>
          <a:srgbClr val="CCE2CB">
            <a:alpha val="36000"/>
          </a:srgbClr>
        </a:solidFill>
      </dgm:spPr>
      <dgm:t>
        <a:bodyPr/>
        <a:lstStyle/>
        <a:p>
          <a:r>
            <a:rPr lang="en-GB" sz="2400">
              <a:latin typeface="+mn-lt"/>
              <a:cs typeface="Times New Roman"/>
            </a:rPr>
            <a:t>Substrate Selection</a:t>
          </a:r>
          <a:endParaRPr lang="en-IN" sz="2400">
            <a:latin typeface="+mn-lt"/>
            <a:cs typeface="Times New Roman"/>
          </a:endParaRPr>
        </a:p>
      </dgm:t>
    </dgm:pt>
    <dgm:pt modelId="{AE4B41DE-8DB6-4144-B796-42DC2356DDE2}" type="sibTrans" cxnId="{10391589-C2C2-4286-BF8F-1D6BCAC5798C}">
      <dgm:prSet/>
      <dgm:spPr/>
      <dgm:t>
        <a:bodyPr/>
        <a:lstStyle/>
        <a:p>
          <a:endParaRPr lang="en-IN"/>
        </a:p>
      </dgm:t>
    </dgm:pt>
    <dgm:pt modelId="{A1C9F97D-2F3A-40F6-ABD9-AC8E7A777020}" type="parTrans" cxnId="{10391589-C2C2-4286-BF8F-1D6BCAC5798C}">
      <dgm:prSet/>
      <dgm:spPr/>
      <dgm:t>
        <a:bodyPr/>
        <a:lstStyle/>
        <a:p>
          <a:endParaRPr lang="en-IN"/>
        </a:p>
      </dgm:t>
    </dgm:pt>
    <dgm:pt modelId="{87745489-27F7-4488-B935-56E064E3E715}">
      <dgm:prSet custT="1"/>
      <dgm:spPr>
        <a:solidFill>
          <a:srgbClr val="F3B0C3">
            <a:alpha val="22000"/>
          </a:srgbClr>
        </a:solidFill>
      </dgm:spPr>
      <dgm:t>
        <a:bodyPr/>
        <a:lstStyle/>
        <a:p>
          <a:r>
            <a:rPr lang="en-GB" sz="2400">
              <a:latin typeface="+mn-lt"/>
              <a:cs typeface="Times New Roman"/>
            </a:rPr>
            <a:t>Preheating</a:t>
          </a:r>
          <a:endParaRPr lang="en-IN" sz="2400">
            <a:latin typeface="+mn-lt"/>
            <a:cs typeface="Times New Roman"/>
          </a:endParaRPr>
        </a:p>
      </dgm:t>
    </dgm:pt>
    <dgm:pt modelId="{71A57DEF-54CC-4304-A89F-1FA1A02178F7}" type="parTrans" cxnId="{80F9063A-80BA-4CED-A6D1-0E15715201E1}">
      <dgm:prSet/>
      <dgm:spPr/>
      <dgm:t>
        <a:bodyPr/>
        <a:lstStyle/>
        <a:p>
          <a:endParaRPr lang="en-IN"/>
        </a:p>
      </dgm:t>
    </dgm:pt>
    <dgm:pt modelId="{1C662EEB-D084-42E2-A303-ED1D89B1201E}" type="sibTrans" cxnId="{80F9063A-80BA-4CED-A6D1-0E15715201E1}">
      <dgm:prSet/>
      <dgm:spPr/>
      <dgm:t>
        <a:bodyPr/>
        <a:lstStyle/>
        <a:p>
          <a:endParaRPr lang="en-IN"/>
        </a:p>
      </dgm:t>
    </dgm:pt>
    <dgm:pt modelId="{8050AED3-E14B-4EA2-AB4B-5712F72B2F7D}" type="pres">
      <dgm:prSet presAssocID="{3FE71264-B363-4B62-863B-30E74B86E074}" presName="Name0" presStyleCnt="0">
        <dgm:presLayoutVars>
          <dgm:dir/>
          <dgm:resizeHandles val="exact"/>
        </dgm:presLayoutVars>
      </dgm:prSet>
      <dgm:spPr/>
    </dgm:pt>
    <dgm:pt modelId="{0BFA70A0-F42D-492C-A33E-1B235F0CAA8C}" type="pres">
      <dgm:prSet presAssocID="{65F50328-1AF6-4C73-AB33-8EB70CAE19D9}" presName="parTxOnly" presStyleLbl="node1" presStyleIdx="0" presStyleCnt="4" custLinFactNeighborX="-498" custLinFactNeighborY="2261">
        <dgm:presLayoutVars>
          <dgm:bulletEnabled val="1"/>
        </dgm:presLayoutVars>
      </dgm:prSet>
      <dgm:spPr/>
    </dgm:pt>
    <dgm:pt modelId="{56C86706-B05E-449F-962B-AD6F23EB730D}" type="pres">
      <dgm:prSet presAssocID="{AE4B41DE-8DB6-4144-B796-42DC2356DDE2}" presName="parSpace" presStyleCnt="0"/>
      <dgm:spPr/>
    </dgm:pt>
    <dgm:pt modelId="{49B759C7-8177-4065-BFA8-9B1BCC676CD1}" type="pres">
      <dgm:prSet presAssocID="{A2AE450D-48B5-46D6-91E6-C11D880FE1CD}" presName="parTxOnly" presStyleLbl="node1" presStyleIdx="1" presStyleCnt="4" custLinFactNeighborY="-359">
        <dgm:presLayoutVars>
          <dgm:bulletEnabled val="1"/>
        </dgm:presLayoutVars>
      </dgm:prSet>
      <dgm:spPr/>
    </dgm:pt>
    <dgm:pt modelId="{4AC62DE8-25CE-4C5A-91D5-43FCB5FC4A8A}" type="pres">
      <dgm:prSet presAssocID="{289FE1B4-A6E5-4496-B04D-300559FB0A09}" presName="parSpace" presStyleCnt="0"/>
      <dgm:spPr/>
    </dgm:pt>
    <dgm:pt modelId="{E73A5019-55DE-4AB3-BA43-F6A64E060B8C}" type="pres">
      <dgm:prSet presAssocID="{004C3087-AEAE-4A0F-8023-430B2F1C8F92}" presName="parTxOnly" presStyleLbl="node1" presStyleIdx="2" presStyleCnt="4">
        <dgm:presLayoutVars>
          <dgm:bulletEnabled val="1"/>
        </dgm:presLayoutVars>
      </dgm:prSet>
      <dgm:spPr/>
    </dgm:pt>
    <dgm:pt modelId="{D5A9D52E-3BE3-4914-A0CF-099DB3DB97EE}" type="pres">
      <dgm:prSet presAssocID="{1A0B0E5B-BD9C-4A9D-8BB4-837D6DBC2D7B}" presName="parSpace" presStyleCnt="0"/>
      <dgm:spPr/>
    </dgm:pt>
    <dgm:pt modelId="{F99292B4-F501-462B-8569-BBAAD8786BD7}" type="pres">
      <dgm:prSet presAssocID="{87745489-27F7-4488-B935-56E064E3E715}" presName="parTxOnly" presStyleLbl="node1" presStyleIdx="3" presStyleCnt="4" custLinFactNeighborX="498" custLinFactNeighborY="-458">
        <dgm:presLayoutVars>
          <dgm:bulletEnabled val="1"/>
        </dgm:presLayoutVars>
      </dgm:prSet>
      <dgm:spPr/>
    </dgm:pt>
  </dgm:ptLst>
  <dgm:cxnLst>
    <dgm:cxn modelId="{C2D0E009-4F5F-40B1-B248-DBD04EA7A914}" srcId="{3FE71264-B363-4B62-863B-30E74B86E074}" destId="{A2AE450D-48B5-46D6-91E6-C11D880FE1CD}" srcOrd="1" destOrd="0" parTransId="{33D777C6-DCF4-4714-A4F0-F5F5A47E3491}" sibTransId="{289FE1B4-A6E5-4496-B04D-300559FB0A09}"/>
    <dgm:cxn modelId="{D59A8A1D-D0C3-4F2C-8B40-5862ED2B15BC}" type="presOf" srcId="{A2AE450D-48B5-46D6-91E6-C11D880FE1CD}" destId="{49B759C7-8177-4065-BFA8-9B1BCC676CD1}" srcOrd="0" destOrd="0" presId="urn:microsoft.com/office/officeart/2005/8/layout/hChevron3"/>
    <dgm:cxn modelId="{DFC71731-810D-4245-AE10-61850725C9BB}" type="presOf" srcId="{004C3087-AEAE-4A0F-8023-430B2F1C8F92}" destId="{E73A5019-55DE-4AB3-BA43-F6A64E060B8C}" srcOrd="0" destOrd="0" presId="urn:microsoft.com/office/officeart/2005/8/layout/hChevron3"/>
    <dgm:cxn modelId="{80F9063A-80BA-4CED-A6D1-0E15715201E1}" srcId="{3FE71264-B363-4B62-863B-30E74B86E074}" destId="{87745489-27F7-4488-B935-56E064E3E715}" srcOrd="3" destOrd="0" parTransId="{71A57DEF-54CC-4304-A89F-1FA1A02178F7}" sibTransId="{1C662EEB-D084-42E2-A303-ED1D89B1201E}"/>
    <dgm:cxn modelId="{DE1ACF75-4834-413E-9BE9-CB519D58177B}" type="presOf" srcId="{65F50328-1AF6-4C73-AB33-8EB70CAE19D9}" destId="{0BFA70A0-F42D-492C-A33E-1B235F0CAA8C}" srcOrd="0" destOrd="0" presId="urn:microsoft.com/office/officeart/2005/8/layout/hChevron3"/>
    <dgm:cxn modelId="{10391589-C2C2-4286-BF8F-1D6BCAC5798C}" srcId="{3FE71264-B363-4B62-863B-30E74B86E074}" destId="{65F50328-1AF6-4C73-AB33-8EB70CAE19D9}" srcOrd="0" destOrd="0" parTransId="{A1C9F97D-2F3A-40F6-ABD9-AC8E7A777020}" sibTransId="{AE4B41DE-8DB6-4144-B796-42DC2356DDE2}"/>
    <dgm:cxn modelId="{0CE86589-1DA1-4B0D-8BD0-50CFE9CF6D9D}" srcId="{3FE71264-B363-4B62-863B-30E74B86E074}" destId="{004C3087-AEAE-4A0F-8023-430B2F1C8F92}" srcOrd="2" destOrd="0" parTransId="{2A53B6D6-ADC0-4B58-A808-93B1AA9A7F92}" sibTransId="{1A0B0E5B-BD9C-4A9D-8BB4-837D6DBC2D7B}"/>
    <dgm:cxn modelId="{6CE0E7BB-5DD1-4A13-B831-B4CAD59BB5C7}" type="presOf" srcId="{3FE71264-B363-4B62-863B-30E74B86E074}" destId="{8050AED3-E14B-4EA2-AB4B-5712F72B2F7D}" srcOrd="0" destOrd="0" presId="urn:microsoft.com/office/officeart/2005/8/layout/hChevron3"/>
    <dgm:cxn modelId="{334CFFED-E062-42AD-AF2D-BE5906178D77}" type="presOf" srcId="{87745489-27F7-4488-B935-56E064E3E715}" destId="{F99292B4-F501-462B-8569-BBAAD8786BD7}" srcOrd="0" destOrd="0" presId="urn:microsoft.com/office/officeart/2005/8/layout/hChevron3"/>
    <dgm:cxn modelId="{4AFAAF2D-C439-4227-AB50-BE5C10177086}" type="presParOf" srcId="{8050AED3-E14B-4EA2-AB4B-5712F72B2F7D}" destId="{0BFA70A0-F42D-492C-A33E-1B235F0CAA8C}" srcOrd="0" destOrd="0" presId="urn:microsoft.com/office/officeart/2005/8/layout/hChevron3"/>
    <dgm:cxn modelId="{83EB2A0B-2F79-4BA6-8985-34DE317F0D3B}" type="presParOf" srcId="{8050AED3-E14B-4EA2-AB4B-5712F72B2F7D}" destId="{56C86706-B05E-449F-962B-AD6F23EB730D}" srcOrd="1" destOrd="0" presId="urn:microsoft.com/office/officeart/2005/8/layout/hChevron3"/>
    <dgm:cxn modelId="{9B3910D7-AA61-479D-960A-5F1F5A4485E4}" type="presParOf" srcId="{8050AED3-E14B-4EA2-AB4B-5712F72B2F7D}" destId="{49B759C7-8177-4065-BFA8-9B1BCC676CD1}" srcOrd="2" destOrd="0" presId="urn:microsoft.com/office/officeart/2005/8/layout/hChevron3"/>
    <dgm:cxn modelId="{2CC1E1C6-9A2F-4ED6-94E5-3F8819C61212}" type="presParOf" srcId="{8050AED3-E14B-4EA2-AB4B-5712F72B2F7D}" destId="{4AC62DE8-25CE-4C5A-91D5-43FCB5FC4A8A}" srcOrd="3" destOrd="0" presId="urn:microsoft.com/office/officeart/2005/8/layout/hChevron3"/>
    <dgm:cxn modelId="{A8519229-8EE6-4F54-8B16-A2A81BF79308}" type="presParOf" srcId="{8050AED3-E14B-4EA2-AB4B-5712F72B2F7D}" destId="{E73A5019-55DE-4AB3-BA43-F6A64E060B8C}" srcOrd="4" destOrd="0" presId="urn:microsoft.com/office/officeart/2005/8/layout/hChevron3"/>
    <dgm:cxn modelId="{D844180F-BE38-43EF-96BE-EA8DAA9F7842}" type="presParOf" srcId="{8050AED3-E14B-4EA2-AB4B-5712F72B2F7D}" destId="{D5A9D52E-3BE3-4914-A0CF-099DB3DB97EE}" srcOrd="5" destOrd="0" presId="urn:microsoft.com/office/officeart/2005/8/layout/hChevron3"/>
    <dgm:cxn modelId="{AA0B489D-3EB9-46AC-AC9F-C0C71FF96B1A}" type="presParOf" srcId="{8050AED3-E14B-4EA2-AB4B-5712F72B2F7D}" destId="{F99292B4-F501-462B-8569-BBAAD8786BD7}"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2E7DFF4-B3E3-42B8-AD51-EACBA4D584B6}" type="doc">
      <dgm:prSet loTypeId="urn:microsoft.com/office/officeart/2005/8/layout/chevron1" loCatId="process" qsTypeId="urn:microsoft.com/office/officeart/2005/8/quickstyle/simple1#1" qsCatId="simple" csTypeId="urn:microsoft.com/office/officeart/2005/8/colors/accent0_1#2" csCatId="mainScheme" phldr="1"/>
      <dgm:spPr/>
    </dgm:pt>
    <dgm:pt modelId="{40358C44-EC01-4D02-9932-D3216029753C}">
      <dgm:prSet phldrT="[Text]" custT="1"/>
      <dgm:spPr>
        <a:solidFill>
          <a:srgbClr val="F3B0C3">
            <a:alpha val="8000"/>
          </a:srgbClr>
        </a:solidFill>
      </dgm:spPr>
      <dgm:t>
        <a:bodyPr/>
        <a:lstStyle/>
        <a:p>
          <a:r>
            <a:rPr lang="en-GB" sz="2800">
              <a:latin typeface="+mn-lt"/>
              <a:cs typeface="Times New Roman" panose="02020603050405020304" pitchFamily="18" charset="0"/>
            </a:rPr>
            <a:t>Powder selection</a:t>
          </a:r>
          <a:endParaRPr lang="en-IN" sz="2800">
            <a:latin typeface="+mn-lt"/>
            <a:cs typeface="Times New Roman" panose="02020603050405020304" pitchFamily="18" charset="0"/>
          </a:endParaRPr>
        </a:p>
      </dgm:t>
    </dgm:pt>
    <dgm:pt modelId="{923E215F-58CE-4F70-99BD-ED5EF3504964}" type="parTrans" cxnId="{6078D6AA-9BFD-41F1-B701-78C668F32362}">
      <dgm:prSet/>
      <dgm:spPr/>
      <dgm:t>
        <a:bodyPr/>
        <a:lstStyle/>
        <a:p>
          <a:endParaRPr lang="en-IN"/>
        </a:p>
      </dgm:t>
    </dgm:pt>
    <dgm:pt modelId="{169D9D4E-3CA7-4DD7-A121-5ABFC367553F}" type="sibTrans" cxnId="{6078D6AA-9BFD-41F1-B701-78C668F32362}">
      <dgm:prSet/>
      <dgm:spPr/>
      <dgm:t>
        <a:bodyPr/>
        <a:lstStyle/>
        <a:p>
          <a:endParaRPr lang="en-IN"/>
        </a:p>
      </dgm:t>
    </dgm:pt>
    <dgm:pt modelId="{04CE95E5-4034-4E0E-89D9-617330A7CF75}">
      <dgm:prSet phldrT="[Text]" custT="1"/>
      <dgm:spPr>
        <a:solidFill>
          <a:srgbClr val="8FCACA">
            <a:alpha val="9000"/>
          </a:srgbClr>
        </a:solidFill>
      </dgm:spPr>
      <dgm:t>
        <a:bodyPr/>
        <a:lstStyle/>
        <a:p>
          <a:r>
            <a:rPr lang="en-GB" sz="2800">
              <a:latin typeface="+mn-lt"/>
              <a:cs typeface="Times New Roman" panose="02020603050405020304" pitchFamily="18" charset="0"/>
            </a:rPr>
            <a:t>Powder preheating</a:t>
          </a:r>
          <a:endParaRPr lang="en-IN" sz="2800">
            <a:latin typeface="+mn-lt"/>
            <a:cs typeface="Times New Roman" panose="02020603050405020304" pitchFamily="18" charset="0"/>
          </a:endParaRPr>
        </a:p>
      </dgm:t>
    </dgm:pt>
    <dgm:pt modelId="{D32C9AB9-7096-434B-AE5B-6C78A813BF35}" type="parTrans" cxnId="{BAB86054-EF98-4E7F-8632-8E023310B074}">
      <dgm:prSet/>
      <dgm:spPr/>
      <dgm:t>
        <a:bodyPr/>
        <a:lstStyle/>
        <a:p>
          <a:endParaRPr lang="en-IN"/>
        </a:p>
      </dgm:t>
    </dgm:pt>
    <dgm:pt modelId="{9C6FEF9C-2FDD-4A16-AA8A-76BB02FBAF24}" type="sibTrans" cxnId="{BAB86054-EF98-4E7F-8632-8E023310B074}">
      <dgm:prSet/>
      <dgm:spPr/>
      <dgm:t>
        <a:bodyPr/>
        <a:lstStyle/>
        <a:p>
          <a:endParaRPr lang="en-IN"/>
        </a:p>
      </dgm:t>
    </dgm:pt>
    <dgm:pt modelId="{FD6BD70C-C52A-483F-9C35-D726CB41E587}" type="pres">
      <dgm:prSet presAssocID="{52E7DFF4-B3E3-42B8-AD51-EACBA4D584B6}" presName="Name0" presStyleCnt="0">
        <dgm:presLayoutVars>
          <dgm:dir/>
          <dgm:animLvl val="lvl"/>
          <dgm:resizeHandles val="exact"/>
        </dgm:presLayoutVars>
      </dgm:prSet>
      <dgm:spPr/>
    </dgm:pt>
    <dgm:pt modelId="{8F5897B9-4181-4E45-AAF7-C2E25DBA28CA}" type="pres">
      <dgm:prSet presAssocID="{40358C44-EC01-4D02-9932-D3216029753C}" presName="parTxOnly" presStyleLbl="node1" presStyleIdx="0" presStyleCnt="2" custScaleX="77368" custLinFactNeighborX="-45498" custLinFactNeighborY="-7389">
        <dgm:presLayoutVars>
          <dgm:chMax val="0"/>
          <dgm:chPref val="0"/>
          <dgm:bulletEnabled val="1"/>
        </dgm:presLayoutVars>
      </dgm:prSet>
      <dgm:spPr/>
    </dgm:pt>
    <dgm:pt modelId="{DFDA8EA3-28C2-43C0-9FD2-50C263898F6C}" type="pres">
      <dgm:prSet presAssocID="{169D9D4E-3CA7-4DD7-A121-5ABFC367553F}" presName="parTxOnlySpace" presStyleCnt="0"/>
      <dgm:spPr/>
    </dgm:pt>
    <dgm:pt modelId="{BA9F2C3F-60D6-47F3-9830-741B49CB2004}" type="pres">
      <dgm:prSet presAssocID="{04CE95E5-4034-4E0E-89D9-617330A7CF75}" presName="parTxOnly" presStyleLbl="node1" presStyleIdx="1" presStyleCnt="2" custScaleX="111562" custLinFactNeighborX="27295" custLinFactNeighborY="-2581">
        <dgm:presLayoutVars>
          <dgm:chMax val="0"/>
          <dgm:chPref val="0"/>
          <dgm:bulletEnabled val="1"/>
        </dgm:presLayoutVars>
      </dgm:prSet>
      <dgm:spPr/>
    </dgm:pt>
  </dgm:ptLst>
  <dgm:cxnLst>
    <dgm:cxn modelId="{55A64009-6D7D-4520-800D-AAEEA2BCABCE}" type="presOf" srcId="{40358C44-EC01-4D02-9932-D3216029753C}" destId="{8F5897B9-4181-4E45-AAF7-C2E25DBA28CA}" srcOrd="0" destOrd="0" presId="urn:microsoft.com/office/officeart/2005/8/layout/chevron1"/>
    <dgm:cxn modelId="{AAC7002E-D1D0-4408-8CFA-8BEC1977EE61}" type="presOf" srcId="{52E7DFF4-B3E3-42B8-AD51-EACBA4D584B6}" destId="{FD6BD70C-C52A-483F-9C35-D726CB41E587}" srcOrd="0" destOrd="0" presId="urn:microsoft.com/office/officeart/2005/8/layout/chevron1"/>
    <dgm:cxn modelId="{7BAD9B6C-FB97-4540-98E2-51636A3E7069}" type="presOf" srcId="{04CE95E5-4034-4E0E-89D9-617330A7CF75}" destId="{BA9F2C3F-60D6-47F3-9830-741B49CB2004}" srcOrd="0" destOrd="0" presId="urn:microsoft.com/office/officeart/2005/8/layout/chevron1"/>
    <dgm:cxn modelId="{BAB86054-EF98-4E7F-8632-8E023310B074}" srcId="{52E7DFF4-B3E3-42B8-AD51-EACBA4D584B6}" destId="{04CE95E5-4034-4E0E-89D9-617330A7CF75}" srcOrd="1" destOrd="0" parTransId="{D32C9AB9-7096-434B-AE5B-6C78A813BF35}" sibTransId="{9C6FEF9C-2FDD-4A16-AA8A-76BB02FBAF24}"/>
    <dgm:cxn modelId="{6078D6AA-9BFD-41F1-B701-78C668F32362}" srcId="{52E7DFF4-B3E3-42B8-AD51-EACBA4D584B6}" destId="{40358C44-EC01-4D02-9932-D3216029753C}" srcOrd="0" destOrd="0" parTransId="{923E215F-58CE-4F70-99BD-ED5EF3504964}" sibTransId="{169D9D4E-3CA7-4DD7-A121-5ABFC367553F}"/>
    <dgm:cxn modelId="{577855B9-F06D-4684-AD50-0949A7B09EDC}" type="presParOf" srcId="{FD6BD70C-C52A-483F-9C35-D726CB41E587}" destId="{8F5897B9-4181-4E45-AAF7-C2E25DBA28CA}" srcOrd="0" destOrd="0" presId="urn:microsoft.com/office/officeart/2005/8/layout/chevron1"/>
    <dgm:cxn modelId="{BC099DBF-4C6B-486E-A99B-305564AEE132}" type="presParOf" srcId="{FD6BD70C-C52A-483F-9C35-D726CB41E587}" destId="{DFDA8EA3-28C2-43C0-9FD2-50C263898F6C}" srcOrd="1" destOrd="0" presId="urn:microsoft.com/office/officeart/2005/8/layout/chevron1"/>
    <dgm:cxn modelId="{6FB12F89-AB34-4105-929A-EFC5D20D20A0}" type="presParOf" srcId="{FD6BD70C-C52A-483F-9C35-D726CB41E587}" destId="{BA9F2C3F-60D6-47F3-9830-741B49CB2004}" srcOrd="2"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FA70A0-F42D-492C-A33E-1B235F0CAA8C}">
      <dsp:nvSpPr>
        <dsp:cNvPr id="0" name=""/>
        <dsp:cNvSpPr/>
      </dsp:nvSpPr>
      <dsp:spPr>
        <a:xfrm>
          <a:off x="2" y="154195"/>
          <a:ext cx="3076994" cy="1230797"/>
        </a:xfrm>
        <a:prstGeom prst="homePlate">
          <a:avLst/>
        </a:prstGeom>
        <a:solidFill>
          <a:srgbClr val="CCE2CB">
            <a:alpha val="36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8016" tIns="64008" rIns="32004" bIns="64008" numCol="1" spcCol="1270" anchor="ctr" anchorCtr="0">
          <a:noAutofit/>
        </a:bodyPr>
        <a:lstStyle/>
        <a:p>
          <a:pPr marL="0" lvl="0" indent="0" algn="ctr" defTabSz="1066800">
            <a:lnSpc>
              <a:spcPct val="90000"/>
            </a:lnSpc>
            <a:spcBef>
              <a:spcPct val="0"/>
            </a:spcBef>
            <a:spcAft>
              <a:spcPct val="35000"/>
            </a:spcAft>
            <a:buNone/>
          </a:pPr>
          <a:r>
            <a:rPr lang="en-GB" sz="2400" kern="1200">
              <a:latin typeface="+mn-lt"/>
              <a:cs typeface="Times New Roman"/>
            </a:rPr>
            <a:t>Substrate Selection</a:t>
          </a:r>
          <a:endParaRPr lang="en-IN" sz="2400" kern="1200">
            <a:latin typeface="+mn-lt"/>
            <a:cs typeface="Times New Roman"/>
          </a:endParaRPr>
        </a:p>
      </dsp:txBody>
      <dsp:txXfrm>
        <a:off x="2" y="154195"/>
        <a:ext cx="2769295" cy="1230797"/>
      </dsp:txXfrm>
    </dsp:sp>
    <dsp:sp modelId="{49B759C7-8177-4065-BFA8-9B1BCC676CD1}">
      <dsp:nvSpPr>
        <dsp:cNvPr id="0" name=""/>
        <dsp:cNvSpPr/>
      </dsp:nvSpPr>
      <dsp:spPr>
        <a:xfrm>
          <a:off x="2464662" y="121949"/>
          <a:ext cx="3076994" cy="1230797"/>
        </a:xfrm>
        <a:prstGeom prst="chevron">
          <a:avLst/>
        </a:prstGeom>
        <a:solidFill>
          <a:srgbClr val="ECD5E3">
            <a:alpha val="49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6012" tIns="64008" rIns="32004" bIns="64008" numCol="1" spcCol="1270" anchor="ctr" anchorCtr="0">
          <a:noAutofit/>
        </a:bodyPr>
        <a:lstStyle/>
        <a:p>
          <a:pPr marL="0" lvl="0" indent="0" algn="ctr" defTabSz="1066800">
            <a:lnSpc>
              <a:spcPct val="90000"/>
            </a:lnSpc>
            <a:spcBef>
              <a:spcPct val="0"/>
            </a:spcBef>
            <a:spcAft>
              <a:spcPct val="35000"/>
            </a:spcAft>
            <a:buNone/>
          </a:pPr>
          <a:r>
            <a:rPr lang="en-GB" sz="2400" kern="1200">
              <a:latin typeface="+mn-lt"/>
              <a:cs typeface="Times New Roman"/>
            </a:rPr>
            <a:t>Cleaning</a:t>
          </a:r>
          <a:endParaRPr lang="en-IN" sz="2400" kern="1200">
            <a:latin typeface="+mn-lt"/>
            <a:cs typeface="Times New Roman"/>
          </a:endParaRPr>
        </a:p>
      </dsp:txBody>
      <dsp:txXfrm>
        <a:off x="3080061" y="121949"/>
        <a:ext cx="1846197" cy="1230797"/>
      </dsp:txXfrm>
    </dsp:sp>
    <dsp:sp modelId="{E73A5019-55DE-4AB3-BA43-F6A64E060B8C}">
      <dsp:nvSpPr>
        <dsp:cNvPr id="0" name=""/>
        <dsp:cNvSpPr/>
      </dsp:nvSpPr>
      <dsp:spPr>
        <a:xfrm>
          <a:off x="4926257" y="126367"/>
          <a:ext cx="3076994" cy="1230797"/>
        </a:xfrm>
        <a:prstGeom prst="chevron">
          <a:avLst/>
        </a:prstGeom>
        <a:solidFill>
          <a:srgbClr val="8FCACA">
            <a:alpha val="11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6012" tIns="64008" rIns="32004" bIns="64008" numCol="1" spcCol="1270" anchor="ctr" anchorCtr="0">
          <a:noAutofit/>
        </a:bodyPr>
        <a:lstStyle/>
        <a:p>
          <a:pPr marL="0" lvl="0" indent="0" algn="ctr" defTabSz="1066800" rtl="0">
            <a:lnSpc>
              <a:spcPct val="90000"/>
            </a:lnSpc>
            <a:spcBef>
              <a:spcPct val="0"/>
            </a:spcBef>
            <a:spcAft>
              <a:spcPct val="35000"/>
            </a:spcAft>
            <a:buNone/>
          </a:pPr>
          <a:r>
            <a:rPr lang="en-GB" sz="2400" kern="1200">
              <a:latin typeface="+mn-lt"/>
              <a:cs typeface="Times New Roman"/>
            </a:rPr>
            <a:t>Grit Blasting</a:t>
          </a:r>
        </a:p>
      </dsp:txBody>
      <dsp:txXfrm>
        <a:off x="5541656" y="126367"/>
        <a:ext cx="1846197" cy="1230797"/>
      </dsp:txXfrm>
    </dsp:sp>
    <dsp:sp modelId="{F99292B4-F501-462B-8569-BBAAD8786BD7}">
      <dsp:nvSpPr>
        <dsp:cNvPr id="0" name=""/>
        <dsp:cNvSpPr/>
      </dsp:nvSpPr>
      <dsp:spPr>
        <a:xfrm>
          <a:off x="7390917" y="120730"/>
          <a:ext cx="3076994" cy="1230797"/>
        </a:xfrm>
        <a:prstGeom prst="chevron">
          <a:avLst/>
        </a:prstGeom>
        <a:solidFill>
          <a:srgbClr val="F3B0C3">
            <a:alpha val="22000"/>
          </a:srgb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6012" tIns="64008" rIns="32004" bIns="64008" numCol="1" spcCol="1270" anchor="ctr" anchorCtr="0">
          <a:noAutofit/>
        </a:bodyPr>
        <a:lstStyle/>
        <a:p>
          <a:pPr marL="0" lvl="0" indent="0" algn="ctr" defTabSz="1066800">
            <a:lnSpc>
              <a:spcPct val="90000"/>
            </a:lnSpc>
            <a:spcBef>
              <a:spcPct val="0"/>
            </a:spcBef>
            <a:spcAft>
              <a:spcPct val="35000"/>
            </a:spcAft>
            <a:buNone/>
          </a:pPr>
          <a:r>
            <a:rPr lang="en-GB" sz="2400" kern="1200">
              <a:latin typeface="+mn-lt"/>
              <a:cs typeface="Times New Roman"/>
            </a:rPr>
            <a:t>Preheating</a:t>
          </a:r>
          <a:endParaRPr lang="en-IN" sz="2400" kern="1200">
            <a:latin typeface="+mn-lt"/>
            <a:cs typeface="Times New Roman"/>
          </a:endParaRPr>
        </a:p>
      </dsp:txBody>
      <dsp:txXfrm>
        <a:off x="8006316" y="120730"/>
        <a:ext cx="1846197" cy="12307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5897B9-4181-4E45-AAF7-C2E25DBA28CA}">
      <dsp:nvSpPr>
        <dsp:cNvPr id="0" name=""/>
        <dsp:cNvSpPr/>
      </dsp:nvSpPr>
      <dsp:spPr>
        <a:xfrm>
          <a:off x="0" y="0"/>
          <a:ext cx="3699384" cy="689904"/>
        </a:xfrm>
        <a:prstGeom prst="chevron">
          <a:avLst/>
        </a:prstGeom>
        <a:solidFill>
          <a:srgbClr val="F3B0C3">
            <a:alpha val="8000"/>
          </a:srgb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37338" rIns="37338" bIns="37338" numCol="1" spcCol="1270" anchor="ctr" anchorCtr="0">
          <a:noAutofit/>
        </a:bodyPr>
        <a:lstStyle/>
        <a:p>
          <a:pPr marL="0" lvl="0" indent="0" algn="ctr" defTabSz="1244600">
            <a:lnSpc>
              <a:spcPct val="90000"/>
            </a:lnSpc>
            <a:spcBef>
              <a:spcPct val="0"/>
            </a:spcBef>
            <a:spcAft>
              <a:spcPct val="35000"/>
            </a:spcAft>
            <a:buNone/>
          </a:pPr>
          <a:r>
            <a:rPr lang="en-GB" sz="2800" kern="1200">
              <a:latin typeface="+mn-lt"/>
              <a:cs typeface="Times New Roman" panose="02020603050405020304" pitchFamily="18" charset="0"/>
            </a:rPr>
            <a:t>Powder selection</a:t>
          </a:r>
          <a:endParaRPr lang="en-IN" sz="2800" kern="1200">
            <a:latin typeface="+mn-lt"/>
            <a:cs typeface="Times New Roman" panose="02020603050405020304" pitchFamily="18" charset="0"/>
          </a:endParaRPr>
        </a:p>
      </dsp:txBody>
      <dsp:txXfrm>
        <a:off x="344952" y="0"/>
        <a:ext cx="3009480" cy="689904"/>
      </dsp:txXfrm>
    </dsp:sp>
    <dsp:sp modelId="{BA9F2C3F-60D6-47F3-9830-741B49CB2004}">
      <dsp:nvSpPr>
        <dsp:cNvPr id="0" name=""/>
        <dsp:cNvSpPr/>
      </dsp:nvSpPr>
      <dsp:spPr>
        <a:xfrm>
          <a:off x="3225580" y="0"/>
          <a:ext cx="5334384" cy="689904"/>
        </a:xfrm>
        <a:prstGeom prst="chevron">
          <a:avLst/>
        </a:prstGeom>
        <a:solidFill>
          <a:srgbClr val="8FCACA">
            <a:alpha val="9000"/>
          </a:srgb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37338" rIns="37338" bIns="37338" numCol="1" spcCol="1270" anchor="ctr" anchorCtr="0">
          <a:noAutofit/>
        </a:bodyPr>
        <a:lstStyle/>
        <a:p>
          <a:pPr marL="0" lvl="0" indent="0" algn="ctr" defTabSz="1244600">
            <a:lnSpc>
              <a:spcPct val="90000"/>
            </a:lnSpc>
            <a:spcBef>
              <a:spcPct val="0"/>
            </a:spcBef>
            <a:spcAft>
              <a:spcPct val="35000"/>
            </a:spcAft>
            <a:buNone/>
          </a:pPr>
          <a:r>
            <a:rPr lang="en-GB" sz="2800" kern="1200">
              <a:latin typeface="+mn-lt"/>
              <a:cs typeface="Times New Roman" panose="02020603050405020304" pitchFamily="18" charset="0"/>
            </a:rPr>
            <a:t>Powder preheating</a:t>
          </a:r>
          <a:endParaRPr lang="en-IN" sz="2800" kern="1200">
            <a:latin typeface="+mn-lt"/>
            <a:cs typeface="Times New Roman" panose="02020603050405020304" pitchFamily="18" charset="0"/>
          </a:endParaRPr>
        </a:p>
      </dsp:txBody>
      <dsp:txXfrm>
        <a:off x="3570532" y="0"/>
        <a:ext cx="4644480" cy="689904"/>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3#1">
  <dgm:title val=""/>
  <dgm:desc val=""/>
  <dgm:catLst>
    <dgm:cat type="simple" pri="103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rawings/drawing1.xml><?xml version="1.0" encoding="utf-8"?>
<c:userShapes xmlns:c="http://schemas.openxmlformats.org/drawingml/2006/chart">
  <cdr:relSizeAnchor xmlns:cdr="http://schemas.openxmlformats.org/drawingml/2006/chartDrawing">
    <cdr:from>
      <cdr:x>0.56096</cdr:x>
      <cdr:y>0.45221</cdr:y>
    </cdr:from>
    <cdr:to>
      <cdr:x>0.82637</cdr:x>
      <cdr:y>0.53636</cdr:y>
    </cdr:to>
    <cdr:sp macro="" textlink="">
      <cdr:nvSpPr>
        <cdr:cNvPr id="2" name="TextBox 69">
          <a:extLst xmlns:a="http://schemas.openxmlformats.org/drawingml/2006/main">
            <a:ext uri="{FF2B5EF4-FFF2-40B4-BE49-F238E27FC236}">
              <a16:creationId xmlns:a16="http://schemas.microsoft.com/office/drawing/2014/main" id="{B6A1BFA4-0FCE-A20F-D4DE-66B437F512DD}"/>
            </a:ext>
          </a:extLst>
        </cdr:cNvPr>
        <cdr:cNvSpPr txBox="1"/>
      </cdr:nvSpPr>
      <cdr:spPr>
        <a:xfrm xmlns:a="http://schemas.openxmlformats.org/drawingml/2006/main">
          <a:off x="2449842" y="1240506"/>
          <a:ext cx="1159119" cy="23083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xmlns:a="http://schemas.openxmlformats.org/drawingml/2006/main">
          <a:r>
            <a:rPr lang="en-IN" sz="900" dirty="0">
              <a:solidFill>
                <a:srgbClr val="FF0000"/>
              </a:solidFill>
            </a:rPr>
            <a:t>(102,192)</a:t>
          </a:r>
        </a:p>
      </cdr:txBody>
    </cdr:sp>
  </cdr:relSizeAnchor>
</c:userShapes>
</file>

<file path=ppt/drawings/drawing10.xml><?xml version="1.0" encoding="utf-8"?>
<c:userShapes xmlns:c="http://schemas.openxmlformats.org/drawingml/2006/chart">
  <cdr:relSizeAnchor xmlns:cdr="http://schemas.openxmlformats.org/drawingml/2006/chartDrawing">
    <cdr:from>
      <cdr:x>0.36568</cdr:x>
      <cdr:y>0.30757</cdr:y>
    </cdr:from>
    <cdr:to>
      <cdr:x>0.61921</cdr:x>
      <cdr:y>0.39172</cdr:y>
    </cdr:to>
    <cdr:sp macro="" textlink="">
      <cdr:nvSpPr>
        <cdr:cNvPr id="3" name="TextBox 69">
          <a:extLst xmlns:a="http://schemas.openxmlformats.org/drawingml/2006/main">
            <a:ext uri="{FF2B5EF4-FFF2-40B4-BE49-F238E27FC236}">
              <a16:creationId xmlns:a16="http://schemas.microsoft.com/office/drawing/2014/main" id="{85D60475-19B5-A4B8-62F8-C0AE095149ED}"/>
            </a:ext>
          </a:extLst>
        </cdr:cNvPr>
        <cdr:cNvSpPr txBox="1"/>
      </cdr:nvSpPr>
      <cdr:spPr>
        <a:xfrm xmlns:a="http://schemas.openxmlformats.org/drawingml/2006/main">
          <a:off x="1671898" y="843726"/>
          <a:ext cx="1159119" cy="23083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IN" sz="900" dirty="0">
              <a:solidFill>
                <a:srgbClr val="FF0000"/>
              </a:solidFill>
            </a:rPr>
            <a:t>(45,238)</a:t>
          </a:r>
        </a:p>
      </cdr:txBody>
    </cdr:sp>
  </cdr:relSizeAnchor>
</c:userShapes>
</file>

<file path=ppt/drawings/drawing11.xml><?xml version="1.0" encoding="utf-8"?>
<c:userShapes xmlns:c="http://schemas.openxmlformats.org/drawingml/2006/chart">
  <cdr:relSizeAnchor xmlns:cdr="http://schemas.openxmlformats.org/drawingml/2006/chartDrawing">
    <cdr:from>
      <cdr:x>0.28943</cdr:x>
      <cdr:y>0.38357</cdr:y>
    </cdr:from>
    <cdr:to>
      <cdr:x>0.54296</cdr:x>
      <cdr:y>0.46772</cdr:y>
    </cdr:to>
    <cdr:sp macro="" textlink="">
      <cdr:nvSpPr>
        <cdr:cNvPr id="2" name="TextBox 69">
          <a:extLst xmlns:a="http://schemas.openxmlformats.org/drawingml/2006/main">
            <a:ext uri="{FF2B5EF4-FFF2-40B4-BE49-F238E27FC236}">
              <a16:creationId xmlns:a16="http://schemas.microsoft.com/office/drawing/2014/main" id="{B6A1BFA4-0FCE-A20F-D4DE-66B437F512DD}"/>
            </a:ext>
          </a:extLst>
        </cdr:cNvPr>
        <cdr:cNvSpPr txBox="1"/>
      </cdr:nvSpPr>
      <cdr:spPr>
        <a:xfrm xmlns:a="http://schemas.openxmlformats.org/drawingml/2006/main">
          <a:off x="1323291" y="1052217"/>
          <a:ext cx="1159119" cy="23083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xmlns:a="http://schemas.openxmlformats.org/drawingml/2006/main">
          <a:r>
            <a:rPr lang="en-IN" sz="900" dirty="0">
              <a:solidFill>
                <a:srgbClr val="FF0000"/>
              </a:solidFill>
            </a:rPr>
            <a:t>(41,238)</a:t>
          </a:r>
        </a:p>
      </cdr:txBody>
    </cdr:sp>
  </cdr:relSizeAnchor>
</c:userShapes>
</file>

<file path=ppt/drawings/drawing2.xml><?xml version="1.0" encoding="utf-8"?>
<c:userShapes xmlns:c="http://schemas.openxmlformats.org/drawingml/2006/chart">
  <cdr:relSizeAnchor xmlns:cdr="http://schemas.openxmlformats.org/drawingml/2006/chartDrawing">
    <cdr:from>
      <cdr:x>0.44972</cdr:x>
      <cdr:y>0.44463</cdr:y>
    </cdr:from>
    <cdr:to>
      <cdr:x>0.70686</cdr:x>
      <cdr:y>0.52797</cdr:y>
    </cdr:to>
    <cdr:sp macro="" textlink="">
      <cdr:nvSpPr>
        <cdr:cNvPr id="2" name="TextBox 69">
          <a:extLst xmlns:a="http://schemas.openxmlformats.org/drawingml/2006/main">
            <a:ext uri="{FF2B5EF4-FFF2-40B4-BE49-F238E27FC236}">
              <a16:creationId xmlns:a16="http://schemas.microsoft.com/office/drawing/2014/main" id="{B6A1BFA4-0FCE-A20F-D4DE-66B437F512DD}"/>
            </a:ext>
          </a:extLst>
        </cdr:cNvPr>
        <cdr:cNvSpPr txBox="1"/>
      </cdr:nvSpPr>
      <cdr:spPr>
        <a:xfrm xmlns:a="http://schemas.openxmlformats.org/drawingml/2006/main">
          <a:off x="2027267" y="1231579"/>
          <a:ext cx="1159119" cy="23083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xmlns:a="http://schemas.openxmlformats.org/drawingml/2006/main">
          <a:r>
            <a:rPr lang="en-IN" sz="900" dirty="0">
              <a:solidFill>
                <a:srgbClr val="FF0000"/>
              </a:solidFill>
            </a:rPr>
            <a:t>(70,192)</a:t>
          </a:r>
        </a:p>
      </cdr:txBody>
    </cdr:sp>
  </cdr:relSizeAnchor>
</c:userShapes>
</file>

<file path=ppt/drawings/drawing3.xml><?xml version="1.0" encoding="utf-8"?>
<c:userShapes xmlns:c="http://schemas.openxmlformats.org/drawingml/2006/chart">
  <cdr:relSizeAnchor xmlns:cdr="http://schemas.openxmlformats.org/drawingml/2006/chartDrawing">
    <cdr:from>
      <cdr:x>0.37975</cdr:x>
      <cdr:y>0.41585</cdr:y>
    </cdr:from>
    <cdr:to>
      <cdr:x>0.64516</cdr:x>
      <cdr:y>0.5</cdr:y>
    </cdr:to>
    <cdr:sp macro="" textlink="">
      <cdr:nvSpPr>
        <cdr:cNvPr id="2" name="TextBox 69">
          <a:extLst xmlns:a="http://schemas.openxmlformats.org/drawingml/2006/main">
            <a:ext uri="{FF2B5EF4-FFF2-40B4-BE49-F238E27FC236}">
              <a16:creationId xmlns:a16="http://schemas.microsoft.com/office/drawing/2014/main" id="{B6A1BFA4-0FCE-A20F-D4DE-66B437F512DD}"/>
            </a:ext>
          </a:extLst>
        </cdr:cNvPr>
        <cdr:cNvSpPr txBox="1"/>
      </cdr:nvSpPr>
      <cdr:spPr>
        <a:xfrm xmlns:a="http://schemas.openxmlformats.org/drawingml/2006/main">
          <a:off x="1658470" y="1140768"/>
          <a:ext cx="1159119" cy="23083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xmlns:a="http://schemas.openxmlformats.org/drawingml/2006/main">
          <a:r>
            <a:rPr lang="en-IN" sz="900" dirty="0">
              <a:solidFill>
                <a:srgbClr val="FF0000"/>
              </a:solidFill>
            </a:rPr>
            <a:t>(62,192)</a:t>
          </a:r>
        </a:p>
      </cdr:txBody>
    </cdr:sp>
  </cdr:relSizeAnchor>
</c:userShapes>
</file>

<file path=ppt/drawings/drawing4.xml><?xml version="1.0" encoding="utf-8"?>
<c:userShapes xmlns:c="http://schemas.openxmlformats.org/drawingml/2006/chart">
  <cdr:relSizeAnchor xmlns:cdr="http://schemas.openxmlformats.org/drawingml/2006/chartDrawing">
    <cdr:from>
      <cdr:x>0.13446</cdr:x>
      <cdr:y>0.69992</cdr:y>
    </cdr:from>
    <cdr:to>
      <cdr:x>0.75722</cdr:x>
      <cdr:y>0.70948</cdr:y>
    </cdr:to>
    <cdr:cxnSp macro="">
      <cdr:nvCxnSpPr>
        <cdr:cNvPr id="3" name="Straight Connector 2">
          <a:extLst xmlns:a="http://schemas.openxmlformats.org/drawingml/2006/main">
            <a:ext uri="{FF2B5EF4-FFF2-40B4-BE49-F238E27FC236}">
              <a16:creationId xmlns:a16="http://schemas.microsoft.com/office/drawing/2014/main" id="{863F91E1-2EB3-413D-E5F6-3194871E375D}"/>
            </a:ext>
          </a:extLst>
        </cdr:cNvPr>
        <cdr:cNvCxnSpPr/>
      </cdr:nvCxnSpPr>
      <cdr:spPr>
        <a:xfrm xmlns:a="http://schemas.openxmlformats.org/drawingml/2006/main" flipV="1">
          <a:off x="614773" y="1920030"/>
          <a:ext cx="2847228" cy="26207"/>
        </a:xfrm>
        <a:prstGeom xmlns:a="http://schemas.openxmlformats.org/drawingml/2006/main" prst="line">
          <a:avLst/>
        </a:prstGeom>
        <a:ln xmlns:a="http://schemas.openxmlformats.org/drawingml/2006/main" w="9525" cap="flat" cmpd="sng" algn="ctr">
          <a:solidFill>
            <a:schemeClr val="accent2"/>
          </a:solidFill>
          <a:prstDash val="dash"/>
          <a:round/>
          <a:headEnd type="none" w="med" len="med"/>
          <a:tailEnd type="none" w="med" len="med"/>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cxnSp>
  </cdr:relSizeAnchor>
  <cdr:relSizeAnchor xmlns:cdr="http://schemas.openxmlformats.org/drawingml/2006/chartDrawing">
    <cdr:from>
      <cdr:x>0.7588</cdr:x>
      <cdr:y>0.69992</cdr:y>
    </cdr:from>
    <cdr:to>
      <cdr:x>0.7588</cdr:x>
      <cdr:y>0.80464</cdr:y>
    </cdr:to>
    <cdr:cxnSp macro="">
      <cdr:nvCxnSpPr>
        <cdr:cNvPr id="7" name="Straight Connector 6">
          <a:extLst xmlns:a="http://schemas.openxmlformats.org/drawingml/2006/main">
            <a:ext uri="{FF2B5EF4-FFF2-40B4-BE49-F238E27FC236}">
              <a16:creationId xmlns:a16="http://schemas.microsoft.com/office/drawing/2014/main" id="{BE1495E2-13C0-1856-3295-EBE4ADC7E8C6}"/>
            </a:ext>
          </a:extLst>
        </cdr:cNvPr>
        <cdr:cNvCxnSpPr/>
      </cdr:nvCxnSpPr>
      <cdr:spPr>
        <a:xfrm xmlns:a="http://schemas.openxmlformats.org/drawingml/2006/main">
          <a:off x="3469211" y="1920030"/>
          <a:ext cx="0" cy="287252"/>
        </a:xfrm>
        <a:prstGeom xmlns:a="http://schemas.openxmlformats.org/drawingml/2006/main" prst="line">
          <a:avLst/>
        </a:prstGeom>
        <a:ln xmlns:a="http://schemas.openxmlformats.org/drawingml/2006/main" w="9525" cap="flat" cmpd="sng" algn="ctr">
          <a:solidFill>
            <a:schemeClr val="dk1"/>
          </a:solidFill>
          <a:prstDash val="dash"/>
          <a:round/>
          <a:headEnd type="none" w="med" len="med"/>
          <a:tailEnd type="none" w="med" len="med"/>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cxnSp>
  </cdr:relSizeAnchor>
  <cdr:relSizeAnchor xmlns:cdr="http://schemas.openxmlformats.org/drawingml/2006/chartDrawing">
    <cdr:from>
      <cdr:x>0.70468</cdr:x>
      <cdr:y>0.56565</cdr:y>
    </cdr:from>
    <cdr:to>
      <cdr:x>0.9582</cdr:x>
      <cdr:y>0.6498</cdr:y>
    </cdr:to>
    <cdr:sp macro="" textlink="">
      <cdr:nvSpPr>
        <cdr:cNvPr id="8" name="TextBox 69">
          <a:extLst xmlns:a="http://schemas.openxmlformats.org/drawingml/2006/main">
            <a:ext uri="{FF2B5EF4-FFF2-40B4-BE49-F238E27FC236}">
              <a16:creationId xmlns:a16="http://schemas.microsoft.com/office/drawing/2014/main" id="{85D60475-19B5-A4B8-62F8-C0AE095149ED}"/>
            </a:ext>
          </a:extLst>
        </cdr:cNvPr>
        <cdr:cNvSpPr txBox="1"/>
      </cdr:nvSpPr>
      <cdr:spPr>
        <a:xfrm xmlns:a="http://schemas.openxmlformats.org/drawingml/2006/main">
          <a:off x="3221786" y="1551695"/>
          <a:ext cx="1159119" cy="23083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IN" sz="900" dirty="0">
              <a:solidFill>
                <a:srgbClr val="FF0000"/>
              </a:solidFill>
            </a:rPr>
            <a:t>(192,150)</a:t>
          </a:r>
        </a:p>
      </cdr:txBody>
    </cdr:sp>
  </cdr:relSizeAnchor>
</c:userShapes>
</file>

<file path=ppt/drawings/drawing5.xml><?xml version="1.0" encoding="utf-8"?>
<c:userShapes xmlns:c="http://schemas.openxmlformats.org/drawingml/2006/chart">
  <cdr:relSizeAnchor xmlns:cdr="http://schemas.openxmlformats.org/drawingml/2006/chartDrawing">
    <cdr:from>
      <cdr:x>0.66303</cdr:x>
      <cdr:y>0.49454</cdr:y>
    </cdr:from>
    <cdr:to>
      <cdr:x>0.91655</cdr:x>
      <cdr:y>0.57869</cdr:y>
    </cdr:to>
    <cdr:sp macro="" textlink="">
      <cdr:nvSpPr>
        <cdr:cNvPr id="2" name="TextBox 69">
          <a:extLst xmlns:a="http://schemas.openxmlformats.org/drawingml/2006/main">
            <a:ext uri="{FF2B5EF4-FFF2-40B4-BE49-F238E27FC236}">
              <a16:creationId xmlns:a16="http://schemas.microsoft.com/office/drawing/2014/main" id="{85D60475-19B5-A4B8-62F8-C0AE095149ED}"/>
            </a:ext>
          </a:extLst>
        </cdr:cNvPr>
        <cdr:cNvSpPr txBox="1"/>
      </cdr:nvSpPr>
      <cdr:spPr>
        <a:xfrm xmlns:a="http://schemas.openxmlformats.org/drawingml/2006/main">
          <a:off x="3031358" y="1356620"/>
          <a:ext cx="1159119" cy="23083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IN" sz="900" dirty="0">
              <a:solidFill>
                <a:srgbClr val="FF0000"/>
              </a:solidFill>
            </a:rPr>
            <a:t>(192,138)</a:t>
          </a:r>
        </a:p>
      </cdr:txBody>
    </cdr:sp>
  </cdr:relSizeAnchor>
</c:userShapes>
</file>

<file path=ppt/drawings/drawing6.xml><?xml version="1.0" encoding="utf-8"?>
<c:userShapes xmlns:c="http://schemas.openxmlformats.org/drawingml/2006/chart">
  <cdr:relSizeAnchor xmlns:cdr="http://schemas.openxmlformats.org/drawingml/2006/chartDrawing">
    <cdr:from>
      <cdr:x>0.60822</cdr:x>
      <cdr:y>0.38173</cdr:y>
    </cdr:from>
    <cdr:to>
      <cdr:x>0.86175</cdr:x>
      <cdr:y>0.46588</cdr:y>
    </cdr:to>
    <cdr:sp macro="" textlink="">
      <cdr:nvSpPr>
        <cdr:cNvPr id="2" name="TextBox 69">
          <a:extLst xmlns:a="http://schemas.openxmlformats.org/drawingml/2006/main">
            <a:ext uri="{FF2B5EF4-FFF2-40B4-BE49-F238E27FC236}">
              <a16:creationId xmlns:a16="http://schemas.microsoft.com/office/drawing/2014/main" id="{85D60475-19B5-A4B8-62F8-C0AE095149ED}"/>
            </a:ext>
          </a:extLst>
        </cdr:cNvPr>
        <cdr:cNvSpPr txBox="1"/>
      </cdr:nvSpPr>
      <cdr:spPr>
        <a:xfrm xmlns:a="http://schemas.openxmlformats.org/drawingml/2006/main">
          <a:off x="2780785" y="1047172"/>
          <a:ext cx="1159119" cy="23083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IN" sz="900" dirty="0">
              <a:solidFill>
                <a:srgbClr val="FF0000"/>
              </a:solidFill>
            </a:rPr>
            <a:t>(192,120)</a:t>
          </a:r>
        </a:p>
      </cdr:txBody>
    </cdr:sp>
  </cdr:relSizeAnchor>
</c:userShapes>
</file>

<file path=ppt/drawings/drawing7.xml><?xml version="1.0" encoding="utf-8"?>
<c:userShapes xmlns:c="http://schemas.openxmlformats.org/drawingml/2006/chart">
  <cdr:relSizeAnchor xmlns:cdr="http://schemas.openxmlformats.org/drawingml/2006/chartDrawing">
    <cdr:from>
      <cdr:x>0.30054</cdr:x>
      <cdr:y>0.40209</cdr:y>
    </cdr:from>
    <cdr:to>
      <cdr:x>0.55407</cdr:x>
      <cdr:y>0.48624</cdr:y>
    </cdr:to>
    <cdr:sp macro="" textlink="">
      <cdr:nvSpPr>
        <cdr:cNvPr id="2" name="TextBox 69">
          <a:extLst xmlns:a="http://schemas.openxmlformats.org/drawingml/2006/main">
            <a:ext uri="{FF2B5EF4-FFF2-40B4-BE49-F238E27FC236}">
              <a16:creationId xmlns:a16="http://schemas.microsoft.com/office/drawing/2014/main" id="{85D60475-19B5-A4B8-62F8-C0AE095149ED}"/>
            </a:ext>
          </a:extLst>
        </cdr:cNvPr>
        <cdr:cNvSpPr txBox="1"/>
      </cdr:nvSpPr>
      <cdr:spPr>
        <a:xfrm xmlns:a="http://schemas.openxmlformats.org/drawingml/2006/main">
          <a:off x="1374091" y="1103017"/>
          <a:ext cx="1159119" cy="23083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IN" sz="900" dirty="0">
              <a:solidFill>
                <a:srgbClr val="FF0000"/>
              </a:solidFill>
            </a:rPr>
            <a:t>(192,40)</a:t>
          </a:r>
        </a:p>
      </cdr:txBody>
    </cdr:sp>
  </cdr:relSizeAnchor>
</c:userShapes>
</file>

<file path=ppt/drawings/drawing8.xml><?xml version="1.0" encoding="utf-8"?>
<c:userShapes xmlns:c="http://schemas.openxmlformats.org/drawingml/2006/chart">
  <cdr:relSizeAnchor xmlns:cdr="http://schemas.openxmlformats.org/drawingml/2006/chartDrawing">
    <cdr:from>
      <cdr:x>0.21908</cdr:x>
      <cdr:y>0.30757</cdr:y>
    </cdr:from>
    <cdr:to>
      <cdr:x>0.4726</cdr:x>
      <cdr:y>0.39172</cdr:y>
    </cdr:to>
    <cdr:sp macro="" textlink="">
      <cdr:nvSpPr>
        <cdr:cNvPr id="3" name="TextBox 69">
          <a:extLst xmlns:a="http://schemas.openxmlformats.org/drawingml/2006/main">
            <a:ext uri="{FF2B5EF4-FFF2-40B4-BE49-F238E27FC236}">
              <a16:creationId xmlns:a16="http://schemas.microsoft.com/office/drawing/2014/main" id="{85D60475-19B5-A4B8-62F8-C0AE095149ED}"/>
            </a:ext>
          </a:extLst>
        </cdr:cNvPr>
        <cdr:cNvSpPr txBox="1"/>
      </cdr:nvSpPr>
      <cdr:spPr>
        <a:xfrm xmlns:a="http://schemas.openxmlformats.org/drawingml/2006/main">
          <a:off x="1001618" y="843726"/>
          <a:ext cx="1159119" cy="23083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IN" sz="900" dirty="0">
              <a:solidFill>
                <a:srgbClr val="FF0000"/>
              </a:solidFill>
            </a:rPr>
            <a:t>(20,238)</a:t>
          </a:r>
        </a:p>
      </cdr:txBody>
    </cdr:sp>
  </cdr:relSizeAnchor>
</c:userShapes>
</file>

<file path=ppt/drawings/drawing9.xml><?xml version="1.0" encoding="utf-8"?>
<c:userShapes xmlns:c="http://schemas.openxmlformats.org/drawingml/2006/chart">
  <cdr:relSizeAnchor xmlns:cdr="http://schemas.openxmlformats.org/drawingml/2006/chartDrawing">
    <cdr:from>
      <cdr:x>0.6746</cdr:x>
      <cdr:y>0.39324</cdr:y>
    </cdr:from>
    <cdr:to>
      <cdr:x>0.92813</cdr:x>
      <cdr:y>0.47739</cdr:y>
    </cdr:to>
    <cdr:sp macro="" textlink="">
      <cdr:nvSpPr>
        <cdr:cNvPr id="3" name="TextBox 69">
          <a:extLst xmlns:a="http://schemas.openxmlformats.org/drawingml/2006/main">
            <a:ext uri="{FF2B5EF4-FFF2-40B4-BE49-F238E27FC236}">
              <a16:creationId xmlns:a16="http://schemas.microsoft.com/office/drawing/2014/main" id="{85D60475-19B5-A4B8-62F8-C0AE095149ED}"/>
            </a:ext>
          </a:extLst>
        </cdr:cNvPr>
        <cdr:cNvSpPr txBox="1"/>
      </cdr:nvSpPr>
      <cdr:spPr>
        <a:xfrm xmlns:a="http://schemas.openxmlformats.org/drawingml/2006/main">
          <a:off x="3084289" y="1078744"/>
          <a:ext cx="1159119" cy="230832"/>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IN" sz="900" dirty="0">
              <a:solidFill>
                <a:srgbClr val="FF0000"/>
              </a:solidFill>
            </a:rPr>
            <a:t>(141,238)</a:t>
          </a:r>
        </a:p>
      </cdr:txBody>
    </cdr:sp>
  </cdr:relSizeAnchor>
</c:userShapes>
</file>

<file path=ppt/media/image1.png>
</file>

<file path=ppt/media/image10.tif>
</file>

<file path=ppt/media/image11.png>
</file>

<file path=ppt/media/image12.jpg>
</file>

<file path=ppt/media/image2.png>
</file>

<file path=ppt/media/image3.png>
</file>

<file path=ppt/media/image4.png>
</file>

<file path=ppt/media/image5.jpg>
</file>

<file path=ppt/media/image6.bmp>
</file>

<file path=ppt/media/image7.bmp>
</file>

<file path=ppt/media/image8.bmp>
</file>

<file path=ppt/media/image9.bmp>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866786"/>
      </p:ext>
    </p:extLst>
  </p:cSld>
  <p:clrMap bg1="lt1" tx1="dk1" bg2="lt2" tx2="dk2" accent1="accent1" accent2="accent2" accent3="accent3" accent4="accent4" accent5="accent5" accent6="accent6" hlink="hlink" folHlink="folHlink"/>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AD1E5DB2-F270-4CA3-B3C1-D8C61ECB2D2E}"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70112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A85F4D5-2946-4C5F-854E-6C99A4595B07}"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473783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F0E7A2F-3AE0-4A48-B644-F0B6637ADD9D}"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716478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5923D9E-9381-3D11-B31A-1BF5C97F35B0}"/>
              </a:ext>
            </a:extLst>
          </p:cNvPr>
          <p:cNvGrpSpPr/>
          <p:nvPr userDrawn="1"/>
        </p:nvGrpSpPr>
        <p:grpSpPr>
          <a:xfrm>
            <a:off x="6452303" y="3405019"/>
            <a:ext cx="5739697" cy="3467971"/>
            <a:chOff x="5009037" y="2525712"/>
            <a:chExt cx="7170193" cy="4332288"/>
          </a:xfrm>
        </p:grpSpPr>
        <p:sp>
          <p:nvSpPr>
            <p:cNvPr id="7" name="Freeform 7">
              <a:extLst>
                <a:ext uri="{FF2B5EF4-FFF2-40B4-BE49-F238E27FC236}">
                  <a16:creationId xmlns:a16="http://schemas.microsoft.com/office/drawing/2014/main" id="{89E777D0-3240-08CE-6B6C-B33B910B8490}"/>
                </a:ext>
              </a:extLst>
            </p:cNvPr>
            <p:cNvSpPr>
              <a:spLocks/>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 name="Freeform 6">
              <a:extLst>
                <a:ext uri="{FF2B5EF4-FFF2-40B4-BE49-F238E27FC236}">
                  <a16:creationId xmlns:a16="http://schemas.microsoft.com/office/drawing/2014/main" id="{EFEA81A2-6893-518C-6AF3-37C987789C86}"/>
                </a:ext>
              </a:extLst>
            </p:cNvPr>
            <p:cNvSpPr>
              <a:spLocks/>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9" name="Group 8">
            <a:extLst>
              <a:ext uri="{FF2B5EF4-FFF2-40B4-BE49-F238E27FC236}">
                <a16:creationId xmlns:a16="http://schemas.microsoft.com/office/drawing/2014/main" id="{0F297964-0B81-31DC-6D6D-1414832238B1}"/>
              </a:ext>
            </a:extLst>
          </p:cNvPr>
          <p:cNvGrpSpPr/>
          <p:nvPr userDrawn="1"/>
        </p:nvGrpSpPr>
        <p:grpSpPr>
          <a:xfrm flipH="1" flipV="1">
            <a:off x="6465610" y="0"/>
            <a:ext cx="5739697" cy="3467971"/>
            <a:chOff x="5183405" y="2678112"/>
            <a:chExt cx="7170193" cy="4332288"/>
          </a:xfrm>
        </p:grpSpPr>
        <p:sp>
          <p:nvSpPr>
            <p:cNvPr id="10" name="Freeform 7">
              <a:extLst>
                <a:ext uri="{FF2B5EF4-FFF2-40B4-BE49-F238E27FC236}">
                  <a16:creationId xmlns:a16="http://schemas.microsoft.com/office/drawing/2014/main" id="{CE4FDB43-7466-4B74-330E-836DA9504C90}"/>
                </a:ext>
              </a:extLst>
            </p:cNvPr>
            <p:cNvSpPr>
              <a:spLocks/>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1" name="Freeform 6">
              <a:extLst>
                <a:ext uri="{FF2B5EF4-FFF2-40B4-BE49-F238E27FC236}">
                  <a16:creationId xmlns:a16="http://schemas.microsoft.com/office/drawing/2014/main" id="{2EA39DB9-F1B4-F4E9-CF4D-717B0CD747DA}"/>
                </a:ext>
              </a:extLst>
            </p:cNvPr>
            <p:cNvSpPr>
              <a:spLocks/>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14" name="Image 2" descr="preencoded.png">
            <a:extLst>
              <a:ext uri="{FF2B5EF4-FFF2-40B4-BE49-F238E27FC236}">
                <a16:creationId xmlns:a16="http://schemas.microsoft.com/office/drawing/2014/main" id="{EFFAEAD9-58A9-096B-C6D0-58F7AD08EB20}"/>
              </a:ext>
            </a:extLst>
          </p:cNvPr>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a:extLst>
              <a:ext uri="{FF2B5EF4-FFF2-40B4-BE49-F238E27FC236}">
                <a16:creationId xmlns:a16="http://schemas.microsoft.com/office/drawing/2014/main" id="{9A1CFBBA-B680-A6A7-3C4B-5FEAC4253283}"/>
              </a:ext>
            </a:extLst>
          </p:cNvPr>
          <p:cNvSpPr>
            <a:spLocks noGrp="1"/>
          </p:cNvSpPr>
          <p:nvPr>
            <p:ph type="title"/>
          </p:nvPr>
        </p:nvSpPr>
        <p:spPr>
          <a:xfrm>
            <a:off x="1499616" y="1901952"/>
            <a:ext cx="5693664" cy="768096"/>
          </a:xfrm>
        </p:spPr>
        <p:txBody>
          <a:bodyPr>
            <a:noAutofit/>
          </a:bodyPr>
          <a:lstStyle>
            <a:lvl1pPr algn="l">
              <a:lnSpc>
                <a:spcPct val="100000"/>
              </a:lnSpc>
              <a:defRPr/>
            </a:lvl1pPr>
          </a:lstStyle>
          <a:p>
            <a:r>
              <a:rPr lang="en-US" dirty="0"/>
              <a:t>Click to edit Master title style</a:t>
            </a:r>
          </a:p>
        </p:txBody>
      </p:sp>
      <p:sp>
        <p:nvSpPr>
          <p:cNvPr id="13" name="Content Placeholder 2">
            <a:extLst>
              <a:ext uri="{FF2B5EF4-FFF2-40B4-BE49-F238E27FC236}">
                <a16:creationId xmlns:a16="http://schemas.microsoft.com/office/drawing/2014/main" id="{72386C43-DD10-E892-08AD-D6F4AE9617DD}"/>
              </a:ext>
            </a:extLst>
          </p:cNvPr>
          <p:cNvSpPr>
            <a:spLocks noGrp="1"/>
          </p:cNvSpPr>
          <p:nvPr>
            <p:ph idx="1"/>
          </p:nvPr>
        </p:nvSpPr>
        <p:spPr>
          <a:xfrm>
            <a:off x="1499616" y="2770632"/>
            <a:ext cx="5693664" cy="3122168"/>
          </a:xfrm>
        </p:spPr>
        <p:txBody>
          <a:bodyPr>
            <a:noAutofit/>
          </a:bodyPr>
          <a:lstStyle>
            <a:lvl1pPr marL="0" indent="0">
              <a:lnSpc>
                <a:spcPct val="150000"/>
              </a:lnSpc>
              <a:spcBef>
                <a:spcPts val="0"/>
              </a:spcBef>
              <a:buNone/>
              <a:defRPr sz="2400"/>
            </a:lvl1pPr>
            <a:lvl2pPr marL="347472">
              <a:lnSpc>
                <a:spcPct val="150000"/>
              </a:lnSpc>
              <a:spcBef>
                <a:spcPts val="0"/>
              </a:spcBef>
              <a:defRPr sz="2000"/>
            </a:lvl2pPr>
            <a:lvl3pPr marL="685800">
              <a:lnSpc>
                <a:spcPct val="150000"/>
              </a:lnSpc>
              <a:spcBef>
                <a:spcPts val="0"/>
              </a:spcBef>
              <a:defRPr sz="1800"/>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0523147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B0C0F070-237F-C60F-3458-4D4D9BA0A222}"/>
              </a:ext>
            </a:extLst>
          </p:cNvPr>
          <p:cNvSpPr/>
          <p:nvPr userDrawn="1"/>
        </p:nvSpPr>
        <p:spPr>
          <a:xfrm>
            <a:off x="9866106" y="0"/>
            <a:ext cx="2325894" cy="2180854"/>
          </a:xfrm>
          <a:custGeom>
            <a:avLst/>
            <a:gdLst>
              <a:gd name="connsiteX0" fmla="*/ 2066927 w 2325894"/>
              <a:gd name="connsiteY0" fmla="*/ 0 h 2180854"/>
              <a:gd name="connsiteX1" fmla="*/ 2098882 w 2325894"/>
              <a:gd name="connsiteY1" fmla="*/ 0 h 2180854"/>
              <a:gd name="connsiteX2" fmla="*/ 2128893 w 2325894"/>
              <a:gd name="connsiteY2" fmla="*/ 44463 h 2180854"/>
              <a:gd name="connsiteX3" fmla="*/ 2269798 w 2325894"/>
              <a:gd name="connsiteY3" fmla="*/ 120493 h 2180854"/>
              <a:gd name="connsiteX4" fmla="*/ 2325894 w 2325894"/>
              <a:gd name="connsiteY4" fmla="*/ 126162 h 2180854"/>
              <a:gd name="connsiteX5" fmla="*/ 2325894 w 2325894"/>
              <a:gd name="connsiteY5" fmla="*/ 149263 h 2180854"/>
              <a:gd name="connsiteX6" fmla="*/ 2265120 w 2325894"/>
              <a:gd name="connsiteY6" fmla="*/ 143117 h 2180854"/>
              <a:gd name="connsiteX7" fmla="*/ 2075647 w 2325894"/>
              <a:gd name="connsiteY7" fmla="*/ 16048 h 2180854"/>
              <a:gd name="connsiteX8" fmla="*/ 1926448 w 2325894"/>
              <a:gd name="connsiteY8" fmla="*/ 0 h 2180854"/>
              <a:gd name="connsiteX9" fmla="*/ 1950522 w 2325894"/>
              <a:gd name="connsiteY9" fmla="*/ 0 h 2180854"/>
              <a:gd name="connsiteX10" fmla="*/ 1952130 w 2325894"/>
              <a:gd name="connsiteY10" fmla="*/ 5167 h 2180854"/>
              <a:gd name="connsiteX11" fmla="*/ 2244242 w 2325894"/>
              <a:gd name="connsiteY11" fmla="*/ 244834 h 2180854"/>
              <a:gd name="connsiteX12" fmla="*/ 2325894 w 2325894"/>
              <a:gd name="connsiteY12" fmla="*/ 253091 h 2180854"/>
              <a:gd name="connsiteX13" fmla="*/ 2325894 w 2325894"/>
              <a:gd name="connsiteY13" fmla="*/ 276192 h 2180854"/>
              <a:gd name="connsiteX14" fmla="*/ 2239598 w 2325894"/>
              <a:gd name="connsiteY14" fmla="*/ 267464 h 2180854"/>
              <a:gd name="connsiteX15" fmla="*/ 1930848 w 2325894"/>
              <a:gd name="connsiteY15" fmla="*/ 14141 h 2180854"/>
              <a:gd name="connsiteX16" fmla="*/ 1794114 w 2325894"/>
              <a:gd name="connsiteY16" fmla="*/ 0 h 2180854"/>
              <a:gd name="connsiteX17" fmla="*/ 1818202 w 2325894"/>
              <a:gd name="connsiteY17" fmla="*/ 0 h 2180854"/>
              <a:gd name="connsiteX18" fmla="*/ 1835170 w 2325894"/>
              <a:gd name="connsiteY18" fmla="*/ 54535 h 2180854"/>
              <a:gd name="connsiteX19" fmla="*/ 2218687 w 2325894"/>
              <a:gd name="connsiteY19" fmla="*/ 369191 h 2180854"/>
              <a:gd name="connsiteX20" fmla="*/ 2325894 w 2325894"/>
              <a:gd name="connsiteY20" fmla="*/ 380032 h 2180854"/>
              <a:gd name="connsiteX21" fmla="*/ 2325894 w 2325894"/>
              <a:gd name="connsiteY21" fmla="*/ 403132 h 2180854"/>
              <a:gd name="connsiteX22" fmla="*/ 2214043 w 2325894"/>
              <a:gd name="connsiteY22" fmla="*/ 391825 h 2180854"/>
              <a:gd name="connsiteX23" fmla="*/ 1813889 w 2325894"/>
              <a:gd name="connsiteY23" fmla="*/ 63559 h 2180854"/>
              <a:gd name="connsiteX24" fmla="*/ 1661683 w 2325894"/>
              <a:gd name="connsiteY24" fmla="*/ 0 h 2180854"/>
              <a:gd name="connsiteX25" fmla="*/ 1685874 w 2325894"/>
              <a:gd name="connsiteY25" fmla="*/ 0 h 2180854"/>
              <a:gd name="connsiteX26" fmla="*/ 1718212 w 2325894"/>
              <a:gd name="connsiteY26" fmla="*/ 103965 h 2180854"/>
              <a:gd name="connsiteX27" fmla="*/ 2193133 w 2325894"/>
              <a:gd name="connsiteY27" fmla="*/ 493659 h 2180854"/>
              <a:gd name="connsiteX28" fmla="*/ 2325894 w 2325894"/>
              <a:gd name="connsiteY28" fmla="*/ 507083 h 2180854"/>
              <a:gd name="connsiteX29" fmla="*/ 2325894 w 2325894"/>
              <a:gd name="connsiteY29" fmla="*/ 530183 h 2180854"/>
              <a:gd name="connsiteX30" fmla="*/ 2188450 w 2325894"/>
              <a:gd name="connsiteY30" fmla="*/ 516288 h 2180854"/>
              <a:gd name="connsiteX31" fmla="*/ 1696817 w 2325894"/>
              <a:gd name="connsiteY31" fmla="*/ 112939 h 2180854"/>
              <a:gd name="connsiteX32" fmla="*/ 1531553 w 2325894"/>
              <a:gd name="connsiteY32" fmla="*/ 0 h 2180854"/>
              <a:gd name="connsiteX33" fmla="*/ 1554659 w 2325894"/>
              <a:gd name="connsiteY33" fmla="*/ 0 h 2180854"/>
              <a:gd name="connsiteX34" fmla="*/ 1555243 w 2325894"/>
              <a:gd name="connsiteY34" fmla="*/ 5776 h 2180854"/>
              <a:gd name="connsiteX35" fmla="*/ 2245588 w 2325894"/>
              <a:gd name="connsiteY35" fmla="*/ 629962 h 2180854"/>
              <a:gd name="connsiteX36" fmla="*/ 2325894 w 2325894"/>
              <a:gd name="connsiteY36" fmla="*/ 634030 h 2180854"/>
              <a:gd name="connsiteX37" fmla="*/ 2325894 w 2325894"/>
              <a:gd name="connsiteY37" fmla="*/ 657131 h 2180854"/>
              <a:gd name="connsiteX38" fmla="*/ 2243214 w 2325894"/>
              <a:gd name="connsiteY38" fmla="*/ 652943 h 2180854"/>
              <a:gd name="connsiteX39" fmla="*/ 1532607 w 2325894"/>
              <a:gd name="connsiteY39" fmla="*/ 10419 h 2180854"/>
              <a:gd name="connsiteX40" fmla="*/ 1404609 w 2325894"/>
              <a:gd name="connsiteY40" fmla="*/ 0 h 2180854"/>
              <a:gd name="connsiteX41" fmla="*/ 1427709 w 2325894"/>
              <a:gd name="connsiteY41" fmla="*/ 0 h 2180854"/>
              <a:gd name="connsiteX42" fmla="*/ 1430873 w 2325894"/>
              <a:gd name="connsiteY42" fmla="*/ 31287 h 2180854"/>
              <a:gd name="connsiteX43" fmla="*/ 2232606 w 2325894"/>
              <a:gd name="connsiteY43" fmla="*/ 756233 h 2180854"/>
              <a:gd name="connsiteX44" fmla="*/ 2325894 w 2325894"/>
              <a:gd name="connsiteY44" fmla="*/ 760959 h 2180854"/>
              <a:gd name="connsiteX45" fmla="*/ 2325894 w 2325894"/>
              <a:gd name="connsiteY45" fmla="*/ 784060 h 2180854"/>
              <a:gd name="connsiteX46" fmla="*/ 2230270 w 2325894"/>
              <a:gd name="connsiteY46" fmla="*/ 779216 h 2180854"/>
              <a:gd name="connsiteX47" fmla="*/ 1408246 w 2325894"/>
              <a:gd name="connsiteY47" fmla="*/ 35964 h 2180854"/>
              <a:gd name="connsiteX48" fmla="*/ 1274343 w 2325894"/>
              <a:gd name="connsiteY48" fmla="*/ 0 h 2180854"/>
              <a:gd name="connsiteX49" fmla="*/ 1300756 w 2325894"/>
              <a:gd name="connsiteY49" fmla="*/ 0 h 2180854"/>
              <a:gd name="connsiteX50" fmla="*/ 1306507 w 2325894"/>
              <a:gd name="connsiteY50" fmla="*/ 56884 h 2180854"/>
              <a:gd name="connsiteX51" fmla="*/ 2219643 w 2325894"/>
              <a:gd name="connsiteY51" fmla="*/ 882640 h 2180854"/>
              <a:gd name="connsiteX52" fmla="*/ 2325894 w 2325894"/>
              <a:gd name="connsiteY52" fmla="*/ 888022 h 2180854"/>
              <a:gd name="connsiteX53" fmla="*/ 2325894 w 2325894"/>
              <a:gd name="connsiteY53" fmla="*/ 911123 h 2180854"/>
              <a:gd name="connsiteX54" fmla="*/ 2217286 w 2325894"/>
              <a:gd name="connsiteY54" fmla="*/ 905621 h 2180854"/>
              <a:gd name="connsiteX55" fmla="*/ 1283761 w 2325894"/>
              <a:gd name="connsiteY55" fmla="*/ 61528 h 2180854"/>
              <a:gd name="connsiteX56" fmla="*/ 1146071 w 2325894"/>
              <a:gd name="connsiteY56" fmla="*/ 0 h 2180854"/>
              <a:gd name="connsiteX57" fmla="*/ 1169414 w 2325894"/>
              <a:gd name="connsiteY57" fmla="*/ 0 h 2180854"/>
              <a:gd name="connsiteX58" fmla="*/ 1182030 w 2325894"/>
              <a:gd name="connsiteY58" fmla="*/ 82429 h 2180854"/>
              <a:gd name="connsiteX59" fmla="*/ 2206679 w 2325894"/>
              <a:gd name="connsiteY59" fmla="*/ 1008912 h 2180854"/>
              <a:gd name="connsiteX60" fmla="*/ 2325894 w 2325894"/>
              <a:gd name="connsiteY60" fmla="*/ 1014951 h 2180854"/>
              <a:gd name="connsiteX61" fmla="*/ 2325894 w 2325894"/>
              <a:gd name="connsiteY61" fmla="*/ 1038052 h 2180854"/>
              <a:gd name="connsiteX62" fmla="*/ 2204323 w 2325894"/>
              <a:gd name="connsiteY62" fmla="*/ 1031893 h 2180854"/>
              <a:gd name="connsiteX63" fmla="*/ 1159398 w 2325894"/>
              <a:gd name="connsiteY63" fmla="*/ 87072 h 2180854"/>
              <a:gd name="connsiteX64" fmla="*/ 1017789 w 2325894"/>
              <a:gd name="connsiteY64" fmla="*/ 0 h 2180854"/>
              <a:gd name="connsiteX65" fmla="*/ 1041132 w 2325894"/>
              <a:gd name="connsiteY65" fmla="*/ 0 h 2180854"/>
              <a:gd name="connsiteX66" fmla="*/ 1057661 w 2325894"/>
              <a:gd name="connsiteY66" fmla="*/ 107992 h 2180854"/>
              <a:gd name="connsiteX67" fmla="*/ 2193716 w 2325894"/>
              <a:gd name="connsiteY67" fmla="*/ 1135208 h 2180854"/>
              <a:gd name="connsiteX68" fmla="*/ 2325894 w 2325894"/>
              <a:gd name="connsiteY68" fmla="*/ 1141903 h 2180854"/>
              <a:gd name="connsiteX69" fmla="*/ 2325894 w 2325894"/>
              <a:gd name="connsiteY69" fmla="*/ 1165004 h 2180854"/>
              <a:gd name="connsiteX70" fmla="*/ 2191361 w 2325894"/>
              <a:gd name="connsiteY70" fmla="*/ 1158189 h 2180854"/>
              <a:gd name="connsiteX71" fmla="*/ 1035029 w 2325894"/>
              <a:gd name="connsiteY71" fmla="*/ 112636 h 2180854"/>
              <a:gd name="connsiteX72" fmla="*/ 889397 w 2325894"/>
              <a:gd name="connsiteY72" fmla="*/ 0 h 2180854"/>
              <a:gd name="connsiteX73" fmla="*/ 912837 w 2325894"/>
              <a:gd name="connsiteY73" fmla="*/ 0 h 2180854"/>
              <a:gd name="connsiteX74" fmla="*/ 933296 w 2325894"/>
              <a:gd name="connsiteY74" fmla="*/ 133667 h 2180854"/>
              <a:gd name="connsiteX75" fmla="*/ 2180754 w 2325894"/>
              <a:gd name="connsiteY75" fmla="*/ 1261608 h 2180854"/>
              <a:gd name="connsiteX76" fmla="*/ 2325894 w 2325894"/>
              <a:gd name="connsiteY76" fmla="*/ 1268960 h 2180854"/>
              <a:gd name="connsiteX77" fmla="*/ 2325894 w 2325894"/>
              <a:gd name="connsiteY77" fmla="*/ 1292061 h 2180854"/>
              <a:gd name="connsiteX78" fmla="*/ 2178378 w 2325894"/>
              <a:gd name="connsiteY78" fmla="*/ 1284588 h 2180854"/>
              <a:gd name="connsiteX79" fmla="*/ 910550 w 2325894"/>
              <a:gd name="connsiteY79" fmla="*/ 138199 h 2180854"/>
              <a:gd name="connsiteX80" fmla="*/ 761929 w 2325894"/>
              <a:gd name="connsiteY80" fmla="*/ 0 h 2180854"/>
              <a:gd name="connsiteX81" fmla="*/ 785032 w 2325894"/>
              <a:gd name="connsiteY81" fmla="*/ 0 h 2180854"/>
              <a:gd name="connsiteX82" fmla="*/ 785312 w 2325894"/>
              <a:gd name="connsiteY82" fmla="*/ 5523 h 2180854"/>
              <a:gd name="connsiteX83" fmla="*/ 2167790 w 2325894"/>
              <a:gd name="connsiteY83" fmla="*/ 1387884 h 2180854"/>
              <a:gd name="connsiteX84" fmla="*/ 2325894 w 2325894"/>
              <a:gd name="connsiteY84" fmla="*/ 1395894 h 2180854"/>
              <a:gd name="connsiteX85" fmla="*/ 2325894 w 2325894"/>
              <a:gd name="connsiteY85" fmla="*/ 1418995 h 2180854"/>
              <a:gd name="connsiteX86" fmla="*/ 2165434 w 2325894"/>
              <a:gd name="connsiteY86" fmla="*/ 1410866 h 2180854"/>
              <a:gd name="connsiteX87" fmla="*/ 762328 w 2325894"/>
              <a:gd name="connsiteY87" fmla="*/ 7877 h 2180854"/>
              <a:gd name="connsiteX88" fmla="*/ 634980 w 2325894"/>
              <a:gd name="connsiteY88" fmla="*/ 0 h 2180854"/>
              <a:gd name="connsiteX89" fmla="*/ 658083 w 2325894"/>
              <a:gd name="connsiteY89" fmla="*/ 0 h 2180854"/>
              <a:gd name="connsiteX90" fmla="*/ 659019 w 2325894"/>
              <a:gd name="connsiteY90" fmla="*/ 18476 h 2180854"/>
              <a:gd name="connsiteX91" fmla="*/ 2154827 w 2325894"/>
              <a:gd name="connsiteY91" fmla="*/ 1514157 h 2180854"/>
              <a:gd name="connsiteX92" fmla="*/ 2325894 w 2325894"/>
              <a:gd name="connsiteY92" fmla="*/ 1522823 h 2180854"/>
              <a:gd name="connsiteX93" fmla="*/ 2325894 w 2325894"/>
              <a:gd name="connsiteY93" fmla="*/ 1545924 h 2180854"/>
              <a:gd name="connsiteX94" fmla="*/ 2152472 w 2325894"/>
              <a:gd name="connsiteY94" fmla="*/ 1537138 h 2180854"/>
              <a:gd name="connsiteX95" fmla="*/ 636036 w 2325894"/>
              <a:gd name="connsiteY95" fmla="*/ 20831 h 2180854"/>
              <a:gd name="connsiteX96" fmla="*/ 507911 w 2325894"/>
              <a:gd name="connsiteY96" fmla="*/ 0 h 2180854"/>
              <a:gd name="connsiteX97" fmla="*/ 531128 w 2325894"/>
              <a:gd name="connsiteY97" fmla="*/ 0 h 2180854"/>
              <a:gd name="connsiteX98" fmla="*/ 532727 w 2325894"/>
              <a:gd name="connsiteY98" fmla="*/ 31559 h 2180854"/>
              <a:gd name="connsiteX99" fmla="*/ 2141864 w 2325894"/>
              <a:gd name="connsiteY99" fmla="*/ 1640562 h 2180854"/>
              <a:gd name="connsiteX100" fmla="*/ 2325894 w 2325894"/>
              <a:gd name="connsiteY100" fmla="*/ 1649885 h 2180854"/>
              <a:gd name="connsiteX101" fmla="*/ 2325894 w 2325894"/>
              <a:gd name="connsiteY101" fmla="*/ 1672981 h 2180854"/>
              <a:gd name="connsiteX102" fmla="*/ 2139488 w 2325894"/>
              <a:gd name="connsiteY102" fmla="*/ 1663539 h 2180854"/>
              <a:gd name="connsiteX103" fmla="*/ 509624 w 2325894"/>
              <a:gd name="connsiteY103" fmla="*/ 33818 h 2180854"/>
              <a:gd name="connsiteX104" fmla="*/ 380961 w 2325894"/>
              <a:gd name="connsiteY104" fmla="*/ 0 h 2180854"/>
              <a:gd name="connsiteX105" fmla="*/ 404065 w 2325894"/>
              <a:gd name="connsiteY105" fmla="*/ 0 h 2180854"/>
              <a:gd name="connsiteX106" fmla="*/ 406316 w 2325894"/>
              <a:gd name="connsiteY106" fmla="*/ 44437 h 2180854"/>
              <a:gd name="connsiteX107" fmla="*/ 2128900 w 2325894"/>
              <a:gd name="connsiteY107" fmla="*/ 1766854 h 2180854"/>
              <a:gd name="connsiteX108" fmla="*/ 2325894 w 2325894"/>
              <a:gd name="connsiteY108" fmla="*/ 1776833 h 2180854"/>
              <a:gd name="connsiteX109" fmla="*/ 2325894 w 2325894"/>
              <a:gd name="connsiteY109" fmla="*/ 1799934 h 2180854"/>
              <a:gd name="connsiteX110" fmla="*/ 2126525 w 2325894"/>
              <a:gd name="connsiteY110" fmla="*/ 1789835 h 2180854"/>
              <a:gd name="connsiteX111" fmla="*/ 383332 w 2325894"/>
              <a:gd name="connsiteY111" fmla="*/ 46792 h 2180854"/>
              <a:gd name="connsiteX112" fmla="*/ 254013 w 2325894"/>
              <a:gd name="connsiteY112" fmla="*/ 0 h 2180854"/>
              <a:gd name="connsiteX113" fmla="*/ 277116 w 2325894"/>
              <a:gd name="connsiteY113" fmla="*/ 0 h 2180854"/>
              <a:gd name="connsiteX114" fmla="*/ 280023 w 2325894"/>
              <a:gd name="connsiteY114" fmla="*/ 57371 h 2180854"/>
              <a:gd name="connsiteX115" fmla="*/ 2115917 w 2325894"/>
              <a:gd name="connsiteY115" fmla="*/ 1893125 h 2180854"/>
              <a:gd name="connsiteX116" fmla="*/ 2325894 w 2325894"/>
              <a:gd name="connsiteY116" fmla="*/ 1903762 h 2180854"/>
              <a:gd name="connsiteX117" fmla="*/ 2325894 w 2325894"/>
              <a:gd name="connsiteY117" fmla="*/ 1926863 h 2180854"/>
              <a:gd name="connsiteX118" fmla="*/ 2113563 w 2325894"/>
              <a:gd name="connsiteY118" fmla="*/ 1916107 h 2180854"/>
              <a:gd name="connsiteX119" fmla="*/ 257040 w 2325894"/>
              <a:gd name="connsiteY119" fmla="*/ 59745 h 2180854"/>
              <a:gd name="connsiteX120" fmla="*/ 126949 w 2325894"/>
              <a:gd name="connsiteY120" fmla="*/ 0 h 2180854"/>
              <a:gd name="connsiteX121" fmla="*/ 150160 w 2325894"/>
              <a:gd name="connsiteY121" fmla="*/ 0 h 2180854"/>
              <a:gd name="connsiteX122" fmla="*/ 153729 w 2325894"/>
              <a:gd name="connsiteY122" fmla="*/ 70454 h 2180854"/>
              <a:gd name="connsiteX123" fmla="*/ 2102955 w 2325894"/>
              <a:gd name="connsiteY123" fmla="*/ 2019530 h 2180854"/>
              <a:gd name="connsiteX124" fmla="*/ 2325894 w 2325894"/>
              <a:gd name="connsiteY124" fmla="*/ 2030824 h 2180854"/>
              <a:gd name="connsiteX125" fmla="*/ 2325894 w 2325894"/>
              <a:gd name="connsiteY125" fmla="*/ 2053925 h 2180854"/>
              <a:gd name="connsiteX126" fmla="*/ 2100598 w 2325894"/>
              <a:gd name="connsiteY126" fmla="*/ 2042512 h 2180854"/>
              <a:gd name="connsiteX127" fmla="*/ 130633 w 2325894"/>
              <a:gd name="connsiteY127" fmla="*/ 72714 h 2180854"/>
              <a:gd name="connsiteX128" fmla="*/ 0 w 2325894"/>
              <a:gd name="connsiteY128" fmla="*/ 0 h 2180854"/>
              <a:gd name="connsiteX129" fmla="*/ 23103 w 2325894"/>
              <a:gd name="connsiteY129" fmla="*/ 0 h 2180854"/>
              <a:gd name="connsiteX130" fmla="*/ 27324 w 2325894"/>
              <a:gd name="connsiteY130" fmla="*/ 83311 h 2180854"/>
              <a:gd name="connsiteX131" fmla="*/ 2089991 w 2325894"/>
              <a:gd name="connsiteY131" fmla="*/ 2145803 h 2180854"/>
              <a:gd name="connsiteX132" fmla="*/ 2325894 w 2325894"/>
              <a:gd name="connsiteY132" fmla="*/ 2157753 h 2180854"/>
              <a:gd name="connsiteX133" fmla="*/ 2325894 w 2325894"/>
              <a:gd name="connsiteY133" fmla="*/ 2180854 h 2180854"/>
              <a:gd name="connsiteX134" fmla="*/ 2087636 w 2325894"/>
              <a:gd name="connsiteY134" fmla="*/ 2168784 h 2180854"/>
              <a:gd name="connsiteX135" fmla="*/ 4341 w 2325894"/>
              <a:gd name="connsiteY135" fmla="*/ 85667 h 218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2325894" h="2180854">
                <a:moveTo>
                  <a:pt x="2066927" y="0"/>
                </a:moveTo>
                <a:lnTo>
                  <a:pt x="2098882" y="0"/>
                </a:lnTo>
                <a:lnTo>
                  <a:pt x="2128893" y="44463"/>
                </a:lnTo>
                <a:cubicBezTo>
                  <a:pt x="2166753" y="82308"/>
                  <a:pt x="2215417" y="109341"/>
                  <a:pt x="2269798" y="120493"/>
                </a:cubicBezTo>
                <a:lnTo>
                  <a:pt x="2325894" y="126162"/>
                </a:lnTo>
                <a:lnTo>
                  <a:pt x="2325894" y="149263"/>
                </a:lnTo>
                <a:lnTo>
                  <a:pt x="2265120" y="143117"/>
                </a:lnTo>
                <a:cubicBezTo>
                  <a:pt x="2186576" y="127002"/>
                  <a:pt x="2119077" y="80290"/>
                  <a:pt x="2075647" y="16048"/>
                </a:cubicBezTo>
                <a:close/>
                <a:moveTo>
                  <a:pt x="1926448" y="0"/>
                </a:moveTo>
                <a:lnTo>
                  <a:pt x="1950522" y="0"/>
                </a:lnTo>
                <a:lnTo>
                  <a:pt x="1952130" y="5167"/>
                </a:lnTo>
                <a:cubicBezTo>
                  <a:pt x="2003529" y="126455"/>
                  <a:pt x="2112323" y="217766"/>
                  <a:pt x="2244242" y="244834"/>
                </a:cubicBezTo>
                <a:lnTo>
                  <a:pt x="2325894" y="253091"/>
                </a:lnTo>
                <a:lnTo>
                  <a:pt x="2325894" y="276192"/>
                </a:lnTo>
                <a:lnTo>
                  <a:pt x="2239598" y="267464"/>
                </a:lnTo>
                <a:cubicBezTo>
                  <a:pt x="2100173" y="238852"/>
                  <a:pt x="1985178" y="142334"/>
                  <a:pt x="1930848" y="14141"/>
                </a:cubicBezTo>
                <a:close/>
                <a:moveTo>
                  <a:pt x="1794114" y="0"/>
                </a:moveTo>
                <a:lnTo>
                  <a:pt x="1818202" y="0"/>
                </a:lnTo>
                <a:lnTo>
                  <a:pt x="1835170" y="54535"/>
                </a:lnTo>
                <a:cubicBezTo>
                  <a:pt x="1902650" y="213778"/>
                  <a:pt x="2045483" y="333656"/>
                  <a:pt x="2218687" y="369191"/>
                </a:cubicBezTo>
                <a:lnTo>
                  <a:pt x="2325894" y="380032"/>
                </a:lnTo>
                <a:lnTo>
                  <a:pt x="2325894" y="403132"/>
                </a:lnTo>
                <a:lnTo>
                  <a:pt x="2214043" y="391825"/>
                </a:lnTo>
                <a:cubicBezTo>
                  <a:pt x="2033333" y="354761"/>
                  <a:pt x="1884299" y="229720"/>
                  <a:pt x="1813889" y="63559"/>
                </a:cubicBezTo>
                <a:close/>
                <a:moveTo>
                  <a:pt x="1661683" y="0"/>
                </a:moveTo>
                <a:lnTo>
                  <a:pt x="1685874" y="0"/>
                </a:lnTo>
                <a:lnTo>
                  <a:pt x="1718212" y="103965"/>
                </a:lnTo>
                <a:cubicBezTo>
                  <a:pt x="1801772" y="301203"/>
                  <a:pt x="1978643" y="449654"/>
                  <a:pt x="2193133" y="493659"/>
                </a:cubicBezTo>
                <a:lnTo>
                  <a:pt x="2325894" y="507083"/>
                </a:lnTo>
                <a:lnTo>
                  <a:pt x="2325894" y="530183"/>
                </a:lnTo>
                <a:lnTo>
                  <a:pt x="2188450" y="516288"/>
                </a:lnTo>
                <a:cubicBezTo>
                  <a:pt x="1966399" y="470740"/>
                  <a:pt x="1783312" y="317082"/>
                  <a:pt x="1696817" y="112939"/>
                </a:cubicBezTo>
                <a:close/>
                <a:moveTo>
                  <a:pt x="1531553" y="0"/>
                </a:moveTo>
                <a:lnTo>
                  <a:pt x="1554659" y="0"/>
                </a:lnTo>
                <a:lnTo>
                  <a:pt x="1555243" y="5776"/>
                </a:lnTo>
                <a:cubicBezTo>
                  <a:pt x="1623483" y="338327"/>
                  <a:pt x="1902268" y="594992"/>
                  <a:pt x="2245588" y="629962"/>
                </a:cubicBezTo>
                <a:lnTo>
                  <a:pt x="2325894" y="634030"/>
                </a:lnTo>
                <a:lnTo>
                  <a:pt x="2325894" y="657131"/>
                </a:lnTo>
                <a:lnTo>
                  <a:pt x="2243214" y="652943"/>
                </a:lnTo>
                <a:cubicBezTo>
                  <a:pt x="1889750" y="616944"/>
                  <a:pt x="1602834" y="352727"/>
                  <a:pt x="1532607" y="10419"/>
                </a:cubicBezTo>
                <a:close/>
                <a:moveTo>
                  <a:pt x="1404609" y="0"/>
                </a:moveTo>
                <a:lnTo>
                  <a:pt x="1427709" y="0"/>
                </a:lnTo>
                <a:lnTo>
                  <a:pt x="1430873" y="31287"/>
                </a:lnTo>
                <a:cubicBezTo>
                  <a:pt x="1510102" y="417452"/>
                  <a:pt x="1833798" y="715609"/>
                  <a:pt x="2232606" y="756233"/>
                </a:cubicBezTo>
                <a:lnTo>
                  <a:pt x="2325894" y="760959"/>
                </a:lnTo>
                <a:lnTo>
                  <a:pt x="2325894" y="784060"/>
                </a:lnTo>
                <a:lnTo>
                  <a:pt x="2230270" y="779216"/>
                </a:lnTo>
                <a:cubicBezTo>
                  <a:pt x="1821463" y="737574"/>
                  <a:pt x="1489501" y="431938"/>
                  <a:pt x="1408246" y="35964"/>
                </a:cubicBezTo>
                <a:close/>
                <a:moveTo>
                  <a:pt x="1274343" y="0"/>
                </a:moveTo>
                <a:lnTo>
                  <a:pt x="1300756" y="0"/>
                </a:lnTo>
                <a:lnTo>
                  <a:pt x="1306507" y="56884"/>
                </a:lnTo>
                <a:cubicBezTo>
                  <a:pt x="1396745" y="496788"/>
                  <a:pt x="1765420" y="836372"/>
                  <a:pt x="2219643" y="882640"/>
                </a:cubicBezTo>
                <a:lnTo>
                  <a:pt x="2325894" y="888022"/>
                </a:lnTo>
                <a:lnTo>
                  <a:pt x="2325894" y="911123"/>
                </a:lnTo>
                <a:lnTo>
                  <a:pt x="2217286" y="905621"/>
                </a:lnTo>
                <a:cubicBezTo>
                  <a:pt x="1752979" y="858324"/>
                  <a:pt x="1376027" y="511189"/>
                  <a:pt x="1283761" y="61528"/>
                </a:cubicBezTo>
                <a:close/>
                <a:moveTo>
                  <a:pt x="1146071" y="0"/>
                </a:moveTo>
                <a:lnTo>
                  <a:pt x="1169414" y="0"/>
                </a:lnTo>
                <a:lnTo>
                  <a:pt x="1182030" y="82429"/>
                </a:lnTo>
                <a:cubicBezTo>
                  <a:pt x="1283296" y="576000"/>
                  <a:pt x="1697029" y="957001"/>
                  <a:pt x="2206679" y="1008912"/>
                </a:cubicBezTo>
                <a:lnTo>
                  <a:pt x="2325894" y="1014951"/>
                </a:lnTo>
                <a:lnTo>
                  <a:pt x="2325894" y="1038052"/>
                </a:lnTo>
                <a:lnTo>
                  <a:pt x="2204323" y="1031893"/>
                </a:lnTo>
                <a:cubicBezTo>
                  <a:pt x="1684600" y="978953"/>
                  <a:pt x="1262670" y="590398"/>
                  <a:pt x="1159398" y="87072"/>
                </a:cubicBezTo>
                <a:close/>
                <a:moveTo>
                  <a:pt x="1017789" y="0"/>
                </a:moveTo>
                <a:lnTo>
                  <a:pt x="1041132" y="0"/>
                </a:lnTo>
                <a:lnTo>
                  <a:pt x="1057661" y="107992"/>
                </a:lnTo>
                <a:cubicBezTo>
                  <a:pt x="1169939" y="655229"/>
                  <a:pt x="1628650" y="1077653"/>
                  <a:pt x="2193716" y="1135208"/>
                </a:cubicBezTo>
                <a:lnTo>
                  <a:pt x="2325894" y="1141903"/>
                </a:lnTo>
                <a:lnTo>
                  <a:pt x="2325894" y="1165004"/>
                </a:lnTo>
                <a:lnTo>
                  <a:pt x="2191361" y="1158189"/>
                </a:lnTo>
                <a:cubicBezTo>
                  <a:pt x="1616222" y="1099606"/>
                  <a:pt x="1149313" y="669630"/>
                  <a:pt x="1035029" y="112636"/>
                </a:cubicBezTo>
                <a:close/>
                <a:moveTo>
                  <a:pt x="889397" y="0"/>
                </a:moveTo>
                <a:lnTo>
                  <a:pt x="912837" y="0"/>
                </a:lnTo>
                <a:lnTo>
                  <a:pt x="933296" y="133667"/>
                </a:lnTo>
                <a:cubicBezTo>
                  <a:pt x="1056582" y="734570"/>
                  <a:pt x="1560272" y="1198411"/>
                  <a:pt x="2180754" y="1261608"/>
                </a:cubicBezTo>
                <a:lnTo>
                  <a:pt x="2325894" y="1268960"/>
                </a:lnTo>
                <a:lnTo>
                  <a:pt x="2325894" y="1292061"/>
                </a:lnTo>
                <a:lnTo>
                  <a:pt x="2178378" y="1284588"/>
                </a:lnTo>
                <a:cubicBezTo>
                  <a:pt x="1547742" y="1220351"/>
                  <a:pt x="1035844" y="748879"/>
                  <a:pt x="910550" y="138199"/>
                </a:cubicBezTo>
                <a:close/>
                <a:moveTo>
                  <a:pt x="761929" y="0"/>
                </a:moveTo>
                <a:lnTo>
                  <a:pt x="785032" y="0"/>
                </a:lnTo>
                <a:lnTo>
                  <a:pt x="785312" y="5523"/>
                </a:lnTo>
                <a:cubicBezTo>
                  <a:pt x="859466" y="733364"/>
                  <a:pt x="1439889" y="1313736"/>
                  <a:pt x="2167790" y="1387884"/>
                </a:cubicBezTo>
                <a:lnTo>
                  <a:pt x="2325894" y="1395894"/>
                </a:lnTo>
                <a:lnTo>
                  <a:pt x="2325894" y="1418995"/>
                </a:lnTo>
                <a:lnTo>
                  <a:pt x="2165434" y="1410866"/>
                </a:lnTo>
                <a:cubicBezTo>
                  <a:pt x="1426685" y="1335609"/>
                  <a:pt x="837591" y="746563"/>
                  <a:pt x="762328" y="7877"/>
                </a:cubicBezTo>
                <a:close/>
                <a:moveTo>
                  <a:pt x="634980" y="0"/>
                </a:moveTo>
                <a:lnTo>
                  <a:pt x="658083" y="0"/>
                </a:lnTo>
                <a:lnTo>
                  <a:pt x="659019" y="18476"/>
                </a:lnTo>
                <a:cubicBezTo>
                  <a:pt x="739252" y="805990"/>
                  <a:pt x="1367247" y="1433931"/>
                  <a:pt x="2154827" y="1514157"/>
                </a:cubicBezTo>
                <a:lnTo>
                  <a:pt x="2325894" y="1522823"/>
                </a:lnTo>
                <a:lnTo>
                  <a:pt x="2325894" y="1545924"/>
                </a:lnTo>
                <a:lnTo>
                  <a:pt x="2152472" y="1537138"/>
                </a:lnTo>
                <a:cubicBezTo>
                  <a:pt x="1354048" y="1455804"/>
                  <a:pt x="717377" y="819188"/>
                  <a:pt x="636036" y="20831"/>
                </a:cubicBezTo>
                <a:close/>
                <a:moveTo>
                  <a:pt x="507911" y="0"/>
                </a:moveTo>
                <a:lnTo>
                  <a:pt x="531128" y="0"/>
                </a:lnTo>
                <a:lnTo>
                  <a:pt x="532727" y="31559"/>
                </a:lnTo>
                <a:cubicBezTo>
                  <a:pt x="619037" y="878744"/>
                  <a:pt x="1294606" y="1554259"/>
                  <a:pt x="2141864" y="1640562"/>
                </a:cubicBezTo>
                <a:lnTo>
                  <a:pt x="2325894" y="1649885"/>
                </a:lnTo>
                <a:lnTo>
                  <a:pt x="2325894" y="1672981"/>
                </a:lnTo>
                <a:lnTo>
                  <a:pt x="2139488" y="1663539"/>
                </a:lnTo>
                <a:cubicBezTo>
                  <a:pt x="1281294" y="1576127"/>
                  <a:pt x="597044" y="891939"/>
                  <a:pt x="509624" y="33818"/>
                </a:cubicBezTo>
                <a:close/>
                <a:moveTo>
                  <a:pt x="380961" y="0"/>
                </a:moveTo>
                <a:lnTo>
                  <a:pt x="404065" y="0"/>
                </a:lnTo>
                <a:lnTo>
                  <a:pt x="406316" y="44437"/>
                </a:lnTo>
                <a:cubicBezTo>
                  <a:pt x="498717" y="951387"/>
                  <a:pt x="1221951" y="1674473"/>
                  <a:pt x="2128900" y="1766854"/>
                </a:cubicBezTo>
                <a:lnTo>
                  <a:pt x="2325894" y="1776833"/>
                </a:lnTo>
                <a:lnTo>
                  <a:pt x="2325894" y="1799934"/>
                </a:lnTo>
                <a:lnTo>
                  <a:pt x="2126525" y="1789835"/>
                </a:lnTo>
                <a:cubicBezTo>
                  <a:pt x="1208653" y="1696346"/>
                  <a:pt x="476829" y="964585"/>
                  <a:pt x="383332" y="46792"/>
                </a:cubicBezTo>
                <a:close/>
                <a:moveTo>
                  <a:pt x="254013" y="0"/>
                </a:moveTo>
                <a:lnTo>
                  <a:pt x="277116" y="0"/>
                </a:lnTo>
                <a:lnTo>
                  <a:pt x="280023" y="57371"/>
                </a:lnTo>
                <a:cubicBezTo>
                  <a:pt x="378489" y="1023914"/>
                  <a:pt x="1149211" y="1794655"/>
                  <a:pt x="2115917" y="1893125"/>
                </a:cubicBezTo>
                <a:lnTo>
                  <a:pt x="2325894" y="1903762"/>
                </a:lnTo>
                <a:lnTo>
                  <a:pt x="2325894" y="1926863"/>
                </a:lnTo>
                <a:lnTo>
                  <a:pt x="2113563" y="1916107"/>
                </a:lnTo>
                <a:cubicBezTo>
                  <a:pt x="1136012" y="1816541"/>
                  <a:pt x="356615" y="1037211"/>
                  <a:pt x="257040" y="59745"/>
                </a:cubicBezTo>
                <a:close/>
                <a:moveTo>
                  <a:pt x="126949" y="0"/>
                </a:moveTo>
                <a:lnTo>
                  <a:pt x="150160" y="0"/>
                </a:lnTo>
                <a:lnTo>
                  <a:pt x="153729" y="70454"/>
                </a:lnTo>
                <a:cubicBezTo>
                  <a:pt x="258274" y="1096671"/>
                  <a:pt x="1076570" y="1914983"/>
                  <a:pt x="2102955" y="2019530"/>
                </a:cubicBezTo>
                <a:lnTo>
                  <a:pt x="2325894" y="2030824"/>
                </a:lnTo>
                <a:lnTo>
                  <a:pt x="2325894" y="2053925"/>
                </a:lnTo>
                <a:lnTo>
                  <a:pt x="2100598" y="2042512"/>
                </a:lnTo>
                <a:cubicBezTo>
                  <a:pt x="1063358" y="1936856"/>
                  <a:pt x="236298" y="1109866"/>
                  <a:pt x="130633" y="72714"/>
                </a:cubicBezTo>
                <a:close/>
                <a:moveTo>
                  <a:pt x="0" y="0"/>
                </a:moveTo>
                <a:lnTo>
                  <a:pt x="23103" y="0"/>
                </a:lnTo>
                <a:lnTo>
                  <a:pt x="27324" y="83311"/>
                </a:lnTo>
                <a:cubicBezTo>
                  <a:pt x="137958" y="1169290"/>
                  <a:pt x="1003916" y="2035178"/>
                  <a:pt x="2089991" y="2145803"/>
                </a:cubicBezTo>
                <a:lnTo>
                  <a:pt x="2325894" y="2157753"/>
                </a:lnTo>
                <a:lnTo>
                  <a:pt x="2325894" y="2180854"/>
                </a:lnTo>
                <a:lnTo>
                  <a:pt x="2087636" y="2168784"/>
                </a:lnTo>
                <a:cubicBezTo>
                  <a:pt x="990717" y="2057051"/>
                  <a:pt x="116084" y="1182492"/>
                  <a:pt x="4341" y="85667"/>
                </a:cubicBezTo>
                <a:close/>
              </a:path>
            </a:pathLst>
          </a:custGeom>
          <a:solidFill>
            <a:srgbClr val="E6F0FE"/>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3" name="Content Placeholder 2"/>
          <p:cNvSpPr>
            <a:spLocks noGrp="1"/>
          </p:cNvSpPr>
          <p:nvPr>
            <p:ph sz="half" idx="1"/>
          </p:nvPr>
        </p:nvSpPr>
        <p:spPr>
          <a:xfrm>
            <a:off x="755904" y="2825496"/>
            <a:ext cx="10680192" cy="2834640"/>
          </a:xfrm>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noAutofit/>
          </a:bodyPr>
          <a:lstStyle/>
          <a:p>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888890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389120" y="2395728"/>
            <a:ext cx="7013448" cy="1627632"/>
          </a:xfrm>
        </p:spPr>
        <p:txBody>
          <a:bodyPr lIns="0" tIns="0" rIns="0" bIns="0">
            <a:noAutofit/>
          </a:bodyPr>
          <a:lstStyle>
            <a:lvl1pPr algn="l">
              <a:lnSpc>
                <a:spcPct val="100000"/>
              </a:lnSpc>
              <a:defRPr sz="3300" b="1">
                <a:latin typeface="Arial" panose="020B0604020202020204" pitchFamily="34" charset="0"/>
                <a:cs typeface="Arial" panose="020B0604020202020204" pitchFamily="34" charset="0"/>
              </a:defRPr>
            </a:lvl1pPr>
          </a:lstStyle>
          <a:p>
            <a:r>
              <a:rPr lang="en-US" dirty="0"/>
              <a:t>Click to edit Master title style</a:t>
            </a:r>
          </a:p>
        </p:txBody>
      </p:sp>
      <p:sp>
        <p:nvSpPr>
          <p:cNvPr id="57" name="Text Placeholder 54">
            <a:extLst>
              <a:ext uri="{FF2B5EF4-FFF2-40B4-BE49-F238E27FC236}">
                <a16:creationId xmlns:a16="http://schemas.microsoft.com/office/drawing/2014/main" id="{A493C80D-2813-9E70-8901-D4B9EA4DD7EA}"/>
              </a:ext>
            </a:extLst>
          </p:cNvPr>
          <p:cNvSpPr>
            <a:spLocks noGrp="1"/>
          </p:cNvSpPr>
          <p:nvPr>
            <p:ph type="body" sz="quarter" idx="15" hasCustomPrompt="1"/>
          </p:nvPr>
        </p:nvSpPr>
        <p:spPr>
          <a:xfrm>
            <a:off x="3611880" y="1984248"/>
            <a:ext cx="768096" cy="1627632"/>
          </a:xfrm>
        </p:spPr>
        <p:txBody>
          <a:bodyPr lIns="91440" tIns="45720" rIns="91440" bIns="54864">
            <a:noAutofit/>
          </a:bodyPr>
          <a:lstStyle>
            <a:lvl1pPr marL="0" indent="0">
              <a:buNone/>
              <a:defRPr sz="10000" b="1"/>
            </a:lvl1pPr>
          </a:lstStyle>
          <a:p>
            <a:pPr lvl="0"/>
            <a:r>
              <a:rPr lang="en-US" dirty="0"/>
              <a:t>“</a:t>
            </a:r>
          </a:p>
        </p:txBody>
      </p:sp>
      <p:sp>
        <p:nvSpPr>
          <p:cNvPr id="55" name="Text Placeholder 54">
            <a:extLst>
              <a:ext uri="{FF2B5EF4-FFF2-40B4-BE49-F238E27FC236}">
                <a16:creationId xmlns:a16="http://schemas.microsoft.com/office/drawing/2014/main" id="{A2733C45-7C53-2BC5-3F62-D069650A79C9}"/>
              </a:ext>
            </a:extLst>
          </p:cNvPr>
          <p:cNvSpPr>
            <a:spLocks noGrp="1"/>
          </p:cNvSpPr>
          <p:nvPr>
            <p:ph type="body" sz="quarter" idx="13"/>
          </p:nvPr>
        </p:nvSpPr>
        <p:spPr>
          <a:xfrm>
            <a:off x="4389120" y="4308475"/>
            <a:ext cx="3932238" cy="588963"/>
          </a:xfrm>
        </p:spPr>
        <p:txBody>
          <a:bodyPr lIns="0" tIns="0" rIns="0" bIns="0">
            <a:noAutofit/>
          </a:bodyPr>
          <a:lstStyle>
            <a:lvl1pPr marL="0" indent="0">
              <a:buNone/>
              <a:defRPr sz="2400"/>
            </a:lvl1pPr>
          </a:lstStyle>
          <a:p>
            <a:pPr lvl="0"/>
            <a:r>
              <a:rPr lang="en-US" dirty="0"/>
              <a:t>Click to edit Master text styles</a:t>
            </a:r>
          </a:p>
        </p:txBody>
      </p:sp>
      <p:sp>
        <p:nvSpPr>
          <p:cNvPr id="56" name="Text Placeholder 54">
            <a:extLst>
              <a:ext uri="{FF2B5EF4-FFF2-40B4-BE49-F238E27FC236}">
                <a16:creationId xmlns:a16="http://schemas.microsoft.com/office/drawing/2014/main" id="{B1D62231-87CB-21EC-CF8C-46276AD1F951}"/>
              </a:ext>
            </a:extLst>
          </p:cNvPr>
          <p:cNvSpPr>
            <a:spLocks noGrp="1"/>
          </p:cNvSpPr>
          <p:nvPr>
            <p:ph type="body" sz="quarter" idx="14" hasCustomPrompt="1"/>
          </p:nvPr>
        </p:nvSpPr>
        <p:spPr>
          <a:xfrm>
            <a:off x="9500616" y="3209544"/>
            <a:ext cx="768096" cy="1627632"/>
          </a:xfrm>
        </p:spPr>
        <p:txBody>
          <a:bodyPr lIns="91440" tIns="45720" rIns="91440" bIns="54864">
            <a:noAutofit/>
          </a:bodyPr>
          <a:lstStyle>
            <a:lvl1pPr marL="0" indent="0">
              <a:buNone/>
              <a:defRPr sz="10000" b="1"/>
            </a:lvl1pPr>
          </a:lstStyle>
          <a:p>
            <a:pPr lvl="0"/>
            <a:r>
              <a:rPr lang="en-US" dirty="0"/>
              <a:t>”</a:t>
            </a:r>
          </a:p>
        </p:txBody>
      </p:sp>
      <p:sp>
        <p:nvSpPr>
          <p:cNvPr id="32" name="Image 1" descr="preencoded.png">
            <a:extLst>
              <a:ext uri="{FF2B5EF4-FFF2-40B4-BE49-F238E27FC236}">
                <a16:creationId xmlns:a16="http://schemas.microsoft.com/office/drawing/2014/main" id="{2A3EC91E-4089-D366-06D3-3E66F93DFAF3}"/>
              </a:ext>
            </a:extLst>
          </p:cNvPr>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a:extLst>
              <a:ext uri="{FF2B5EF4-FFF2-40B4-BE49-F238E27FC236}">
                <a16:creationId xmlns:a16="http://schemas.microsoft.com/office/drawing/2014/main" id="{70F595E1-C910-3710-90E9-AF5FFCE05861}"/>
              </a:ext>
            </a:extLst>
          </p:cNvPr>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33" name="Image 4" descr="preencoded.png">
            <a:extLst>
              <a:ext uri="{FF2B5EF4-FFF2-40B4-BE49-F238E27FC236}">
                <a16:creationId xmlns:a16="http://schemas.microsoft.com/office/drawing/2014/main" id="{EC46DC71-C12A-96C8-3FE2-AA95AB58B349}"/>
              </a:ext>
            </a:extLst>
          </p:cNvPr>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solidFill>
          <a:ln w="7052" cap="flat">
            <a:noFill/>
            <a:prstDash val="solid"/>
            <a:miter/>
          </a:ln>
        </p:spPr>
        <p:txBody>
          <a:bodyPr rtlCol="0" anchor="ctr">
            <a:noAutofit/>
          </a:bodyPr>
          <a:lstStyle/>
          <a:p>
            <a:endParaRPr lang="en-US" dirty="0"/>
          </a:p>
        </p:txBody>
      </p:sp>
      <p:sp>
        <p:nvSpPr>
          <p:cNvPr id="29" name="Freeform 70">
            <a:extLst>
              <a:ext uri="{FF2B5EF4-FFF2-40B4-BE49-F238E27FC236}">
                <a16:creationId xmlns:a16="http://schemas.microsoft.com/office/drawing/2014/main" id="{AA39EF58-54F1-4AC9-1D83-2E7DEEAAEA6A}"/>
              </a:ext>
            </a:extLst>
          </p:cNvPr>
          <p:cNvSpPr>
            <a:spLocks/>
          </p:cNvSpPr>
          <p:nvPr userDrawn="1"/>
        </p:nvSpPr>
        <p:spPr bwMode="auto">
          <a:xfrm flipH="1">
            <a:off x="2535251"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1" name="Freeform 70">
            <a:extLst>
              <a:ext uri="{FF2B5EF4-FFF2-40B4-BE49-F238E27FC236}">
                <a16:creationId xmlns:a16="http://schemas.microsoft.com/office/drawing/2014/main" id="{0C320934-59CC-4123-C7C1-FEEE89F3045F}"/>
              </a:ext>
            </a:extLst>
          </p:cNvPr>
          <p:cNvSpPr>
            <a:spLocks/>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7165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C43996-DAC9-130F-CB05-4A8A90381D37}"/>
              </a:ext>
            </a:extLst>
          </p:cNvPr>
          <p:cNvSpPr/>
          <p:nvPr userDrawn="1"/>
        </p:nvSpPr>
        <p:spPr>
          <a:xfrm>
            <a:off x="-24064" y="3390900"/>
            <a:ext cx="12216063" cy="3467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p:txBody>
          <a:bodyPr>
            <a:noAutofit/>
          </a:bodyPr>
          <a:lstStyle>
            <a:lvl1pPr>
              <a:lnSpc>
                <a:spcPct val="100000"/>
              </a:lnSpc>
              <a:defRPr/>
            </a:lvl1pPr>
          </a:lstStyle>
          <a:p>
            <a:r>
              <a:rPr lang="en-US" dirty="0"/>
              <a:t>Click to edit Master title style</a:t>
            </a:r>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758905" y="2392023"/>
            <a:ext cx="2596896" cy="2596896"/>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758905" y="4989515"/>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916885" y="5599755"/>
            <a:ext cx="2283472" cy="365125"/>
          </a:xfrm>
        </p:spPr>
        <p:txBody>
          <a:bodyPr anchor="ctr">
            <a:noAutofit/>
          </a:bodyPr>
          <a:lstStyle>
            <a:lvl1pPr marL="0" indent="0" algn="ctr">
              <a:buNone/>
              <a:defRPr sz="140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517361" y="2392619"/>
            <a:ext cx="2596896" cy="2596896"/>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516747" y="4990111"/>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674073" y="5600351"/>
            <a:ext cx="2283472" cy="365125"/>
          </a:xfrm>
        </p:spPr>
        <p:txBody>
          <a:bodyPr anchor="ctr">
            <a:noAutofit/>
          </a:bodyPr>
          <a:lstStyle>
            <a:lvl1pPr marL="0" indent="0" algn="ctr">
              <a:buNone/>
              <a:defRPr sz="140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275817"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274589"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432529" y="5600947"/>
            <a:ext cx="2283472" cy="365125"/>
          </a:xfrm>
        </p:spPr>
        <p:txBody>
          <a:bodyPr anchor="ctr">
            <a:noAutofit/>
          </a:bodyPr>
          <a:lstStyle>
            <a:lvl1pPr marL="0" indent="0" algn="ctr">
              <a:buNone/>
              <a:defRPr sz="140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9034272"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9032431"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9190984" y="5600947"/>
            <a:ext cx="2283472" cy="365125"/>
          </a:xfrm>
        </p:spPr>
        <p:txBody>
          <a:bodyPr anchor="ctr">
            <a:noAutofit/>
          </a:bodyPr>
          <a:lstStyle>
            <a:lvl1pPr marL="0" indent="0" algn="ctr">
              <a:buNone/>
              <a:defRPr sz="1400"/>
            </a:lvl1pPr>
          </a:lstStyle>
          <a:p>
            <a:pPr lvl="0"/>
            <a:r>
              <a:rPr lang="en-US" dirty="0"/>
              <a:t>Title</a:t>
            </a:r>
          </a:p>
        </p:txBody>
      </p:sp>
    </p:spTree>
    <p:extLst>
      <p:ext uri="{BB962C8B-B14F-4D97-AF65-F5344CB8AC3E}">
        <p14:creationId xmlns:p14="http://schemas.microsoft.com/office/powerpoint/2010/main" val="28247136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a:xfrm>
            <a:off x="758952" y="539496"/>
            <a:ext cx="10671048" cy="768096"/>
          </a:xfrm>
        </p:spPr>
        <p:txBody>
          <a:bodyPr>
            <a:noAutofit/>
          </a:bodyPr>
          <a:lstStyle>
            <a:lvl1pPr>
              <a:lnSpc>
                <a:spcPct val="100000"/>
              </a:lnSpc>
              <a:defRPr/>
            </a:lvl1pPr>
          </a:lstStyle>
          <a:p>
            <a:r>
              <a:rPr lang="en-US" dirty="0"/>
              <a:t>Click to edit Master title style</a:t>
            </a:r>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1271016"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1271016"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1271016" y="3616960"/>
            <a:ext cx="2029968" cy="182880"/>
          </a:xfrm>
        </p:spPr>
        <p:txBody>
          <a:bodyPr anchor="ctr">
            <a:noAutofit/>
          </a:bodyPr>
          <a:lstStyle>
            <a:lvl1pPr marL="0" indent="0" algn="ctr">
              <a:buNone/>
              <a:defRPr sz="1200" spc="20" baseline="0"/>
            </a:lvl1pPr>
          </a:lstStyle>
          <a:p>
            <a:pPr lvl="0"/>
            <a:r>
              <a:rPr lang="en-US" dirty="0"/>
              <a:t>Title</a:t>
            </a:r>
          </a:p>
        </p:txBody>
      </p:sp>
      <p:sp>
        <p:nvSpPr>
          <p:cNvPr id="10" name="Picture Placeholder 16">
            <a:extLst>
              <a:ext uri="{FF2B5EF4-FFF2-40B4-BE49-F238E27FC236}">
                <a16:creationId xmlns:a16="http://schemas.microsoft.com/office/drawing/2014/main" id="{BB749B9A-080F-37C0-08E6-909A5DA554D4}"/>
              </a:ext>
            </a:extLst>
          </p:cNvPr>
          <p:cNvSpPr>
            <a:spLocks noGrp="1"/>
          </p:cNvSpPr>
          <p:nvPr>
            <p:ph type="pic" sz="quarter" idx="25"/>
          </p:nvPr>
        </p:nvSpPr>
        <p:spPr>
          <a:xfrm>
            <a:off x="1271016"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14" name="Text Placeholder 18">
            <a:extLst>
              <a:ext uri="{FF2B5EF4-FFF2-40B4-BE49-F238E27FC236}">
                <a16:creationId xmlns:a16="http://schemas.microsoft.com/office/drawing/2014/main" id="{C4C7516E-0853-87BE-108B-697DD8E0DA75}"/>
              </a:ext>
            </a:extLst>
          </p:cNvPr>
          <p:cNvSpPr>
            <a:spLocks noGrp="1"/>
          </p:cNvSpPr>
          <p:nvPr>
            <p:ph type="body" sz="quarter" idx="29" hasCustomPrompt="1"/>
          </p:nvPr>
        </p:nvSpPr>
        <p:spPr>
          <a:xfrm>
            <a:off x="1271016"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5" name="Text Placeholder 20">
            <a:extLst>
              <a:ext uri="{FF2B5EF4-FFF2-40B4-BE49-F238E27FC236}">
                <a16:creationId xmlns:a16="http://schemas.microsoft.com/office/drawing/2014/main" id="{FB1A74E1-7CEB-F501-F998-7361A20F7349}"/>
              </a:ext>
            </a:extLst>
          </p:cNvPr>
          <p:cNvSpPr>
            <a:spLocks noGrp="1"/>
          </p:cNvSpPr>
          <p:nvPr>
            <p:ph type="body" sz="quarter" idx="30" hasCustomPrompt="1"/>
          </p:nvPr>
        </p:nvSpPr>
        <p:spPr>
          <a:xfrm>
            <a:off x="1271016" y="6215888"/>
            <a:ext cx="2029968" cy="182880"/>
          </a:xfrm>
        </p:spPr>
        <p:txBody>
          <a:bodyPr anchor="ctr">
            <a:noAutofit/>
          </a:bodyPr>
          <a:lstStyle>
            <a:lvl1pPr marL="0" indent="0" algn="ctr">
              <a:buNone/>
              <a:defRPr sz="1200" spc="20" baseline="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828288"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828288"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828288" y="3616960"/>
            <a:ext cx="2029968" cy="182880"/>
          </a:xfrm>
        </p:spPr>
        <p:txBody>
          <a:bodyPr anchor="ctr">
            <a:noAutofit/>
          </a:bodyPr>
          <a:lstStyle>
            <a:lvl1pPr marL="0" indent="0" algn="ctr">
              <a:buNone/>
              <a:defRPr sz="1200" spc="20" baseline="0"/>
            </a:lvl1pPr>
          </a:lstStyle>
          <a:p>
            <a:pPr lvl="0"/>
            <a:r>
              <a:rPr lang="en-US" dirty="0"/>
              <a:t>Title</a:t>
            </a:r>
          </a:p>
        </p:txBody>
      </p:sp>
      <p:sp>
        <p:nvSpPr>
          <p:cNvPr id="11" name="Picture Placeholder 16">
            <a:extLst>
              <a:ext uri="{FF2B5EF4-FFF2-40B4-BE49-F238E27FC236}">
                <a16:creationId xmlns:a16="http://schemas.microsoft.com/office/drawing/2014/main" id="{B5D5100A-3D51-45DB-3A84-9E7FB85261E3}"/>
              </a:ext>
            </a:extLst>
          </p:cNvPr>
          <p:cNvSpPr>
            <a:spLocks noGrp="1"/>
          </p:cNvSpPr>
          <p:nvPr>
            <p:ph type="pic" sz="quarter" idx="26"/>
          </p:nvPr>
        </p:nvSpPr>
        <p:spPr>
          <a:xfrm>
            <a:off x="3828288"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16" name="Text Placeholder 18">
            <a:extLst>
              <a:ext uri="{FF2B5EF4-FFF2-40B4-BE49-F238E27FC236}">
                <a16:creationId xmlns:a16="http://schemas.microsoft.com/office/drawing/2014/main" id="{B775B771-678A-D917-7FE0-5DA7A23CCE25}"/>
              </a:ext>
            </a:extLst>
          </p:cNvPr>
          <p:cNvSpPr>
            <a:spLocks noGrp="1"/>
          </p:cNvSpPr>
          <p:nvPr>
            <p:ph type="body" sz="quarter" idx="31" hasCustomPrompt="1"/>
          </p:nvPr>
        </p:nvSpPr>
        <p:spPr>
          <a:xfrm>
            <a:off x="3828288"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8" name="Text Placeholder 20">
            <a:extLst>
              <a:ext uri="{FF2B5EF4-FFF2-40B4-BE49-F238E27FC236}">
                <a16:creationId xmlns:a16="http://schemas.microsoft.com/office/drawing/2014/main" id="{AA2B9540-B92A-AD9C-C01A-B08A98BF8455}"/>
              </a:ext>
            </a:extLst>
          </p:cNvPr>
          <p:cNvSpPr>
            <a:spLocks noGrp="1"/>
          </p:cNvSpPr>
          <p:nvPr>
            <p:ph type="body" sz="quarter" idx="32" hasCustomPrompt="1"/>
          </p:nvPr>
        </p:nvSpPr>
        <p:spPr>
          <a:xfrm>
            <a:off x="3828288" y="6215888"/>
            <a:ext cx="2029968" cy="182880"/>
          </a:xfrm>
        </p:spPr>
        <p:txBody>
          <a:bodyPr anchor="ctr">
            <a:noAutofit/>
          </a:bodyPr>
          <a:lstStyle>
            <a:lvl1pPr marL="0" indent="0" algn="ctr">
              <a:buNone/>
              <a:defRPr sz="1200" spc="20" baseline="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385560"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385560"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385560" y="3616960"/>
            <a:ext cx="2029968" cy="182880"/>
          </a:xfrm>
        </p:spPr>
        <p:txBody>
          <a:bodyPr anchor="ctr">
            <a:noAutofit/>
          </a:bodyPr>
          <a:lstStyle>
            <a:lvl1pPr marL="0" indent="0" algn="ctr">
              <a:buNone/>
              <a:defRPr sz="1200" spc="20" baseline="0"/>
            </a:lvl1pPr>
          </a:lstStyle>
          <a:p>
            <a:pPr lvl="0"/>
            <a:r>
              <a:rPr lang="en-US" dirty="0"/>
              <a:t>Title</a:t>
            </a:r>
          </a:p>
        </p:txBody>
      </p:sp>
      <p:sp>
        <p:nvSpPr>
          <p:cNvPr id="12" name="Picture Placeholder 16">
            <a:extLst>
              <a:ext uri="{FF2B5EF4-FFF2-40B4-BE49-F238E27FC236}">
                <a16:creationId xmlns:a16="http://schemas.microsoft.com/office/drawing/2014/main" id="{3D2AAC25-9404-1F6F-200C-5660F4995858}"/>
              </a:ext>
            </a:extLst>
          </p:cNvPr>
          <p:cNvSpPr>
            <a:spLocks noGrp="1"/>
          </p:cNvSpPr>
          <p:nvPr>
            <p:ph type="pic" sz="quarter" idx="27"/>
          </p:nvPr>
        </p:nvSpPr>
        <p:spPr>
          <a:xfrm>
            <a:off x="6385560"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0" name="Text Placeholder 18">
            <a:extLst>
              <a:ext uri="{FF2B5EF4-FFF2-40B4-BE49-F238E27FC236}">
                <a16:creationId xmlns:a16="http://schemas.microsoft.com/office/drawing/2014/main" id="{AE4677E1-AC1B-AB9C-5E0C-794903DD1CEB}"/>
              </a:ext>
            </a:extLst>
          </p:cNvPr>
          <p:cNvSpPr>
            <a:spLocks noGrp="1"/>
          </p:cNvSpPr>
          <p:nvPr>
            <p:ph type="body" sz="quarter" idx="33" hasCustomPrompt="1"/>
          </p:nvPr>
        </p:nvSpPr>
        <p:spPr>
          <a:xfrm>
            <a:off x="6385560"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1" name="Text Placeholder 20">
            <a:extLst>
              <a:ext uri="{FF2B5EF4-FFF2-40B4-BE49-F238E27FC236}">
                <a16:creationId xmlns:a16="http://schemas.microsoft.com/office/drawing/2014/main" id="{826BBF6C-7198-3C15-CDCB-E72B08709C1F}"/>
              </a:ext>
            </a:extLst>
          </p:cNvPr>
          <p:cNvSpPr>
            <a:spLocks noGrp="1"/>
          </p:cNvSpPr>
          <p:nvPr>
            <p:ph type="body" sz="quarter" idx="34" hasCustomPrompt="1"/>
          </p:nvPr>
        </p:nvSpPr>
        <p:spPr>
          <a:xfrm>
            <a:off x="6385560" y="6215888"/>
            <a:ext cx="2029968" cy="182880"/>
          </a:xfrm>
        </p:spPr>
        <p:txBody>
          <a:bodyPr anchor="ctr">
            <a:noAutofit/>
          </a:bodyPr>
          <a:lstStyle>
            <a:lvl1pPr marL="0" indent="0" algn="ctr">
              <a:buNone/>
              <a:defRPr sz="1200" spc="20" baseline="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8942832"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8942832"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8942832" y="3616960"/>
            <a:ext cx="2029968" cy="182880"/>
          </a:xfrm>
        </p:spPr>
        <p:txBody>
          <a:bodyPr anchor="ctr">
            <a:noAutofit/>
          </a:bodyPr>
          <a:lstStyle>
            <a:lvl1pPr marL="0" indent="0" algn="ctr">
              <a:buNone/>
              <a:defRPr sz="1200" spc="20" baseline="0"/>
            </a:lvl1pPr>
          </a:lstStyle>
          <a:p>
            <a:pPr lvl="0"/>
            <a:r>
              <a:rPr lang="en-US" dirty="0"/>
              <a:t>Title</a:t>
            </a:r>
          </a:p>
        </p:txBody>
      </p:sp>
      <p:sp>
        <p:nvSpPr>
          <p:cNvPr id="13" name="Picture Placeholder 16">
            <a:extLst>
              <a:ext uri="{FF2B5EF4-FFF2-40B4-BE49-F238E27FC236}">
                <a16:creationId xmlns:a16="http://schemas.microsoft.com/office/drawing/2014/main" id="{90CBAA5D-3D9B-0CB5-E527-996433638BE3}"/>
              </a:ext>
            </a:extLst>
          </p:cNvPr>
          <p:cNvSpPr>
            <a:spLocks noGrp="1"/>
          </p:cNvSpPr>
          <p:nvPr>
            <p:ph type="pic" sz="quarter" idx="28"/>
          </p:nvPr>
        </p:nvSpPr>
        <p:spPr>
          <a:xfrm>
            <a:off x="8942832"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endParaRPr lang="en-US" dirty="0"/>
          </a:p>
        </p:txBody>
      </p:sp>
      <p:sp>
        <p:nvSpPr>
          <p:cNvPr id="32" name="Text Placeholder 18">
            <a:extLst>
              <a:ext uri="{FF2B5EF4-FFF2-40B4-BE49-F238E27FC236}">
                <a16:creationId xmlns:a16="http://schemas.microsoft.com/office/drawing/2014/main" id="{5B47333C-2F5E-FA7D-5DD1-191E0F421B61}"/>
              </a:ext>
            </a:extLst>
          </p:cNvPr>
          <p:cNvSpPr>
            <a:spLocks noGrp="1"/>
          </p:cNvSpPr>
          <p:nvPr>
            <p:ph type="body" sz="quarter" idx="35" hasCustomPrompt="1"/>
          </p:nvPr>
        </p:nvSpPr>
        <p:spPr>
          <a:xfrm>
            <a:off x="8942832"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3" name="Text Placeholder 20">
            <a:extLst>
              <a:ext uri="{FF2B5EF4-FFF2-40B4-BE49-F238E27FC236}">
                <a16:creationId xmlns:a16="http://schemas.microsoft.com/office/drawing/2014/main" id="{D0AA2AE2-5A11-76D4-4D9C-B6B24D1419D0}"/>
              </a:ext>
            </a:extLst>
          </p:cNvPr>
          <p:cNvSpPr>
            <a:spLocks noGrp="1"/>
          </p:cNvSpPr>
          <p:nvPr>
            <p:ph type="body" sz="quarter" idx="36" hasCustomPrompt="1"/>
          </p:nvPr>
        </p:nvSpPr>
        <p:spPr>
          <a:xfrm>
            <a:off x="8942832" y="6215888"/>
            <a:ext cx="2029968" cy="182880"/>
          </a:xfrm>
        </p:spPr>
        <p:txBody>
          <a:bodyPr anchor="ctr">
            <a:noAutofit/>
          </a:bodyPr>
          <a:lstStyle>
            <a:lvl1pPr marL="0" indent="0" algn="ctr">
              <a:buNone/>
              <a:defRPr sz="1200" spc="20" baseline="0"/>
            </a:lvl1pPr>
          </a:lstStyle>
          <a:p>
            <a:pPr lvl="0"/>
            <a:r>
              <a:rPr lang="en-US" dirty="0"/>
              <a:t>Title</a:t>
            </a:r>
          </a:p>
        </p:txBody>
      </p:sp>
    </p:spTree>
    <p:extLst>
      <p:ext uri="{BB962C8B-B14F-4D97-AF65-F5344CB8AC3E}">
        <p14:creationId xmlns:p14="http://schemas.microsoft.com/office/powerpoint/2010/main" val="12639399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950ED98-B5D1-206C-403F-FA954F9D2CFF}"/>
              </a:ext>
            </a:extLst>
          </p:cNvPr>
          <p:cNvSpPr/>
          <p:nvPr userDrawn="1"/>
        </p:nvSpPr>
        <p:spPr>
          <a:xfrm>
            <a:off x="685338"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E8643CE-01D9-3E5E-15F6-20689F775F15}"/>
              </a:ext>
            </a:extLst>
          </p:cNvPr>
          <p:cNvSpPr/>
          <p:nvPr userDrawn="1"/>
        </p:nvSpPr>
        <p:spPr>
          <a:xfrm>
            <a:off x="2900911"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AF82DDD-EDEC-7D87-F43A-113C5E4A4FE7}"/>
              </a:ext>
            </a:extLst>
          </p:cNvPr>
          <p:cNvSpPr/>
          <p:nvPr userDrawn="1"/>
        </p:nvSpPr>
        <p:spPr>
          <a:xfrm>
            <a:off x="5116484"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47E492E-967F-54B7-55B1-08A5E1C3615B}"/>
              </a:ext>
            </a:extLst>
          </p:cNvPr>
          <p:cNvSpPr/>
          <p:nvPr userDrawn="1"/>
        </p:nvSpPr>
        <p:spPr>
          <a:xfrm>
            <a:off x="9547629"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C0053FE-E44A-CA97-F782-67FC633E722E}"/>
              </a:ext>
            </a:extLst>
          </p:cNvPr>
          <p:cNvSpPr/>
          <p:nvPr userDrawn="1"/>
        </p:nvSpPr>
        <p:spPr>
          <a:xfrm>
            <a:off x="7332057"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841248"/>
            <a:ext cx="10671048" cy="768096"/>
          </a:xfrm>
        </p:spPr>
        <p:txBody>
          <a:bodyPr>
            <a:noAutofit/>
          </a:bodyPr>
          <a:lstStyle>
            <a:lvl1pPr>
              <a:lnSpc>
                <a:spcPct val="100000"/>
              </a:lnSpc>
              <a:defRPr/>
            </a:lvl1pPr>
          </a:lstStyle>
          <a:p>
            <a:r>
              <a:rPr lang="en-US" dirty="0"/>
              <a:t>Click to edit Master title style</a:t>
            </a:r>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685338"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p:cNvSpPr>
          <p:nvPr>
            <p:ph type="pic" sz="quarter" idx="23"/>
          </p:nvPr>
        </p:nvSpPr>
        <p:spPr>
          <a:xfrm>
            <a:off x="1339134"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731058" y="3888404"/>
            <a:ext cx="1920240" cy="1371600"/>
          </a:xfrm>
          <a:noFill/>
          <a:ln>
            <a:noFill/>
          </a:ln>
        </p:spPr>
        <p:txBody>
          <a:bodyPr lIns="91440" rIns="91440" anchor="ctr">
            <a:noAutofit/>
          </a:bodyPr>
          <a:lstStyle>
            <a:lvl1pPr marL="0" indent="0" algn="ctr">
              <a:spcBef>
                <a:spcPts val="0"/>
              </a:spcBef>
              <a:buNone/>
              <a:defRPr sz="1500"/>
            </a:lvl1pPr>
          </a:lstStyle>
          <a:p>
            <a:pPr lvl="0"/>
            <a:r>
              <a:rPr lang="en-US" dirty="0"/>
              <a:t>Click to edit Master text styles</a:t>
            </a:r>
          </a:p>
        </p:txBody>
      </p:sp>
      <p:sp>
        <p:nvSpPr>
          <p:cNvPr id="47" name="Text Placeholder 4">
            <a:extLst>
              <a:ext uri="{FF2B5EF4-FFF2-40B4-BE49-F238E27FC236}">
                <a16:creationId xmlns:a16="http://schemas.microsoft.com/office/drawing/2014/main" id="{79F9AD31-B0C5-3563-C73A-8B6297FCFD1C}"/>
              </a:ext>
            </a:extLst>
          </p:cNvPr>
          <p:cNvSpPr>
            <a:spLocks noGrp="1"/>
          </p:cNvSpPr>
          <p:nvPr>
            <p:ph type="body" sz="quarter" idx="3"/>
          </p:nvPr>
        </p:nvSpPr>
        <p:spPr>
          <a:xfrm>
            <a:off x="2900910"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8" name="Picture Placeholder 62">
            <a:extLst>
              <a:ext uri="{FF2B5EF4-FFF2-40B4-BE49-F238E27FC236}">
                <a16:creationId xmlns:a16="http://schemas.microsoft.com/office/drawing/2014/main" id="{05E8E8EF-4954-870B-04E5-82BC660A6738}"/>
              </a:ext>
            </a:extLst>
          </p:cNvPr>
          <p:cNvSpPr>
            <a:spLocks noGrp="1"/>
          </p:cNvSpPr>
          <p:nvPr>
            <p:ph type="pic" sz="quarter" idx="27"/>
          </p:nvPr>
        </p:nvSpPr>
        <p:spPr>
          <a:xfrm>
            <a:off x="3554707"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endParaRPr lang="en-US" dirty="0"/>
          </a:p>
        </p:txBody>
      </p:sp>
      <p:sp>
        <p:nvSpPr>
          <p:cNvPr id="58" name="Text Placeholder 51">
            <a:extLst>
              <a:ext uri="{FF2B5EF4-FFF2-40B4-BE49-F238E27FC236}">
                <a16:creationId xmlns:a16="http://schemas.microsoft.com/office/drawing/2014/main" id="{75981CD1-EA26-D1CF-F19E-B58C16BA8A69}"/>
              </a:ext>
            </a:extLst>
          </p:cNvPr>
          <p:cNvSpPr>
            <a:spLocks noGrp="1"/>
          </p:cNvSpPr>
          <p:nvPr>
            <p:ph type="body" sz="quarter" idx="19"/>
          </p:nvPr>
        </p:nvSpPr>
        <p:spPr>
          <a:xfrm>
            <a:off x="2946630" y="3888404"/>
            <a:ext cx="1920240" cy="1371600"/>
          </a:xfrm>
          <a:noFill/>
          <a:ln>
            <a:noFill/>
          </a:ln>
        </p:spPr>
        <p:txBody>
          <a:bodyPr lIns="91440" rIns="91440" anchor="ctr">
            <a:noAutofit/>
          </a:bodyPr>
          <a:lstStyle>
            <a:lvl1pPr marL="0" indent="0" algn="ctr">
              <a:spcBef>
                <a:spcPts val="0"/>
              </a:spcBef>
              <a:buNone/>
              <a:defRPr sz="1500"/>
            </a:lvl1pPr>
          </a:lstStyle>
          <a:p>
            <a:pPr lvl="0"/>
            <a:r>
              <a:rPr lang="en-US" dirty="0"/>
              <a:t>Click to edit Master text styles</a:t>
            </a:r>
          </a:p>
        </p:txBody>
      </p:sp>
      <p:sp>
        <p:nvSpPr>
          <p:cNvPr id="48" name="Text Placeholder 4">
            <a:extLst>
              <a:ext uri="{FF2B5EF4-FFF2-40B4-BE49-F238E27FC236}">
                <a16:creationId xmlns:a16="http://schemas.microsoft.com/office/drawing/2014/main" id="{3A09BBD1-5CBC-B0EF-71C0-054FCB989BC6}"/>
              </a:ext>
            </a:extLst>
          </p:cNvPr>
          <p:cNvSpPr>
            <a:spLocks noGrp="1"/>
          </p:cNvSpPr>
          <p:nvPr>
            <p:ph type="body" sz="quarter" idx="13"/>
          </p:nvPr>
        </p:nvSpPr>
        <p:spPr>
          <a:xfrm>
            <a:off x="5116484"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7" name="Picture Placeholder 62">
            <a:extLst>
              <a:ext uri="{FF2B5EF4-FFF2-40B4-BE49-F238E27FC236}">
                <a16:creationId xmlns:a16="http://schemas.microsoft.com/office/drawing/2014/main" id="{4AD0C8C9-DB5A-6DC8-2729-A21F1A5CF174}"/>
              </a:ext>
            </a:extLst>
          </p:cNvPr>
          <p:cNvSpPr>
            <a:spLocks noGrp="1"/>
          </p:cNvSpPr>
          <p:nvPr>
            <p:ph type="pic" sz="quarter" idx="26"/>
          </p:nvPr>
        </p:nvSpPr>
        <p:spPr>
          <a:xfrm>
            <a:off x="5770280"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endParaRPr lang="en-US" dirty="0"/>
          </a:p>
        </p:txBody>
      </p:sp>
      <p:sp>
        <p:nvSpPr>
          <p:cNvPr id="59" name="Text Placeholder 51">
            <a:extLst>
              <a:ext uri="{FF2B5EF4-FFF2-40B4-BE49-F238E27FC236}">
                <a16:creationId xmlns:a16="http://schemas.microsoft.com/office/drawing/2014/main" id="{F02DE2DC-F65C-32A5-5821-89FB2F53C325}"/>
              </a:ext>
            </a:extLst>
          </p:cNvPr>
          <p:cNvSpPr>
            <a:spLocks noGrp="1"/>
          </p:cNvSpPr>
          <p:nvPr>
            <p:ph type="body" sz="quarter" idx="20"/>
          </p:nvPr>
        </p:nvSpPr>
        <p:spPr>
          <a:xfrm>
            <a:off x="5162204" y="3888404"/>
            <a:ext cx="1920240" cy="1371600"/>
          </a:xfrm>
          <a:noFill/>
          <a:ln>
            <a:noFill/>
          </a:ln>
        </p:spPr>
        <p:txBody>
          <a:bodyPr lIns="91440" rIns="91440" anchor="ctr">
            <a:noAutofit/>
          </a:bodyPr>
          <a:lstStyle>
            <a:lvl1pPr marL="0" indent="0" algn="ctr">
              <a:spcBef>
                <a:spcPts val="0"/>
              </a:spcBef>
              <a:buNone/>
              <a:defRPr sz="1500"/>
            </a:lvl1pPr>
          </a:lstStyle>
          <a:p>
            <a:pPr lvl="0"/>
            <a:r>
              <a:rPr lang="en-US" dirty="0"/>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7332057"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p:cNvSpPr>
          <p:nvPr>
            <p:ph type="pic" sz="quarter" idx="25"/>
          </p:nvPr>
        </p:nvSpPr>
        <p:spPr>
          <a:xfrm>
            <a:off x="7985853"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7377777" y="3888404"/>
            <a:ext cx="1920240" cy="1371600"/>
          </a:xfrm>
          <a:noFill/>
          <a:ln>
            <a:noFill/>
          </a:ln>
        </p:spPr>
        <p:txBody>
          <a:bodyPr lIns="91440" rIns="91440" anchor="ctr">
            <a:noAutofit/>
          </a:bodyPr>
          <a:lstStyle>
            <a:lvl1pPr marL="0" indent="0" algn="ctr">
              <a:spcBef>
                <a:spcPts val="0"/>
              </a:spcBef>
              <a:buNone/>
              <a:defRPr sz="1500"/>
            </a:lvl1pPr>
          </a:lstStyle>
          <a:p>
            <a:pPr lvl="0"/>
            <a:r>
              <a:rPr lang="en-US" dirty="0"/>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9547629"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p:cNvSpPr>
          <p:nvPr>
            <p:ph type="pic" sz="quarter" idx="24"/>
          </p:nvPr>
        </p:nvSpPr>
        <p:spPr>
          <a:xfrm>
            <a:off x="10201425"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9593349" y="3888404"/>
            <a:ext cx="1920240" cy="1371600"/>
          </a:xfrm>
          <a:noFill/>
          <a:ln>
            <a:noFill/>
          </a:ln>
        </p:spPr>
        <p:txBody>
          <a:bodyPr lIns="91440" rIns="91440" anchor="ctr">
            <a:noAutofit/>
          </a:bodyPr>
          <a:lstStyle>
            <a:lvl1pPr marL="0" indent="0" algn="ctr">
              <a:spcBef>
                <a:spcPts val="0"/>
              </a:spcBef>
              <a:buNone/>
              <a:defRPr sz="1500"/>
            </a:lvl1pPr>
          </a:lstStyle>
          <a:p>
            <a:pPr lvl="0"/>
            <a:r>
              <a:rPr lang="en-US" dirty="0"/>
              <a:t>Click to edit Master text styles</a:t>
            </a:r>
          </a:p>
        </p:txBody>
      </p:sp>
    </p:spTree>
    <p:extLst>
      <p:ext uri="{BB962C8B-B14F-4D97-AF65-F5344CB8AC3E}">
        <p14:creationId xmlns:p14="http://schemas.microsoft.com/office/powerpoint/2010/main" val="15574199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E2DECB02-D9CE-E57A-0604-BFF41EC38AFA}"/>
              </a:ext>
            </a:extLst>
          </p:cNvPr>
          <p:cNvSpPr/>
          <p:nvPr userDrawn="1"/>
        </p:nvSpPr>
        <p:spPr>
          <a:xfrm>
            <a:off x="0" y="0"/>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26" name="Freeform: Shape 25">
            <a:extLst>
              <a:ext uri="{FF2B5EF4-FFF2-40B4-BE49-F238E27FC236}">
                <a16:creationId xmlns:a16="http://schemas.microsoft.com/office/drawing/2014/main" id="{68E760EA-7D83-1DF2-A8EE-4F218084E74F}"/>
              </a:ext>
            </a:extLst>
          </p:cNvPr>
          <p:cNvSpPr/>
          <p:nvPr userDrawn="1"/>
        </p:nvSpPr>
        <p:spPr>
          <a:xfrm>
            <a:off x="1" y="-1"/>
            <a:ext cx="1970627" cy="1990267"/>
          </a:xfrm>
          <a:custGeom>
            <a:avLst/>
            <a:gdLst>
              <a:gd name="connsiteX0" fmla="*/ 0 w 1970627"/>
              <a:gd name="connsiteY0" fmla="*/ 0 h 1990267"/>
              <a:gd name="connsiteX1" fmla="*/ 1970627 w 1970627"/>
              <a:gd name="connsiteY1" fmla="*/ 0 h 1990267"/>
              <a:gd name="connsiteX2" fmla="*/ 1960534 w 1970627"/>
              <a:gd name="connsiteY2" fmla="*/ 200357 h 1990267"/>
              <a:gd name="connsiteX3" fmla="*/ 190254 w 1970627"/>
              <a:gd name="connsiteY3" fmla="*/ 1980571 h 1990267"/>
              <a:gd name="connsiteX4" fmla="*/ 0 w 1970627"/>
              <a:gd name="connsiteY4" fmla="*/ 1990267 h 1990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0627" h="1990267">
                <a:moveTo>
                  <a:pt x="0" y="0"/>
                </a:moveTo>
                <a:lnTo>
                  <a:pt x="1970627" y="0"/>
                </a:lnTo>
                <a:lnTo>
                  <a:pt x="1960534" y="200357"/>
                </a:lnTo>
                <a:cubicBezTo>
                  <a:pt x="1865827" y="1135608"/>
                  <a:pt x="1124383" y="1884831"/>
                  <a:pt x="190254" y="1980571"/>
                </a:cubicBezTo>
                <a:lnTo>
                  <a:pt x="0" y="1990267"/>
                </a:lnTo>
                <a:close/>
              </a:path>
            </a:pathLst>
          </a:custGeom>
          <a:solidFill>
            <a:srgbClr val="F5CDCE"/>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FF3F3353-78A1-F584-81A6-9513382DF18F}"/>
              </a:ext>
            </a:extLst>
          </p:cNvPr>
          <p:cNvSpPr/>
          <p:nvPr userDrawn="1"/>
        </p:nvSpPr>
        <p:spPr>
          <a:xfrm>
            <a:off x="1" y="1"/>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A65C6DDD-D2BB-0153-0F53-9F7C17BDFD2B}"/>
              </a:ext>
            </a:extLst>
          </p:cNvPr>
          <p:cNvSpPr>
            <a:spLocks noGrp="1"/>
          </p:cNvSpPr>
          <p:nvPr>
            <p:ph type="title"/>
          </p:nvPr>
        </p:nvSpPr>
        <p:spPr/>
        <p:txBody>
          <a:bodyPr/>
          <a:lstStyle>
            <a:lvl1pPr>
              <a:lnSpc>
                <a:spcPct val="100000"/>
              </a:lnSpc>
              <a:defRPr>
                <a:solidFill>
                  <a:schemeClr val="accent6"/>
                </a:solidFill>
              </a:defRPr>
            </a:lvl1pPr>
          </a:lstStyle>
          <a:p>
            <a:r>
              <a:rPr lang="en-US" dirty="0"/>
              <a:t>Click to edit Master title style</a:t>
            </a:r>
          </a:p>
        </p:txBody>
      </p:sp>
      <p:sp>
        <p:nvSpPr>
          <p:cNvPr id="5" name="Slide Number Placeholder 4">
            <a:extLst>
              <a:ext uri="{FF2B5EF4-FFF2-40B4-BE49-F238E27FC236}">
                <a16:creationId xmlns:a16="http://schemas.microsoft.com/office/drawing/2014/main" id="{471A846E-CBB1-9805-456D-0C0B890912B7}"/>
              </a:ext>
            </a:extLst>
          </p:cNvPr>
          <p:cNvSpPr>
            <a:spLocks noGrp="1"/>
          </p:cNvSpPr>
          <p:nvPr>
            <p:ph type="sldNum" sz="quarter" idx="12"/>
          </p:nvPr>
        </p:nvSpPr>
        <p:spPr/>
        <p:txBody>
          <a:bodyPr/>
          <a:lstStyle/>
          <a:p>
            <a:fld id="{48F63A3B-78C7-47BE-AE5E-E10140E04643}" type="slidenum">
              <a:rPr lang="en-US" smtClean="0"/>
              <a:pPr/>
              <a:t>‹#›</a:t>
            </a:fld>
            <a:endParaRPr lang="en-US" dirty="0"/>
          </a:p>
        </p:txBody>
      </p:sp>
      <p:sp>
        <p:nvSpPr>
          <p:cNvPr id="30" name="Image 2" descr="preencoded.png">
            <a:extLst>
              <a:ext uri="{FF2B5EF4-FFF2-40B4-BE49-F238E27FC236}">
                <a16:creationId xmlns:a16="http://schemas.microsoft.com/office/drawing/2014/main" id="{790E862E-398F-571C-EC2C-3D17164DE059}"/>
              </a:ext>
            </a:extLst>
          </p:cNvPr>
          <p:cNvSpPr/>
          <p:nvPr/>
        </p:nvSpPr>
        <p:spPr>
          <a:xfrm>
            <a:off x="1458332" y="590133"/>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31" name="Text Placeholder 2">
            <a:extLst>
              <a:ext uri="{FF2B5EF4-FFF2-40B4-BE49-F238E27FC236}">
                <a16:creationId xmlns:a16="http://schemas.microsoft.com/office/drawing/2014/main" id="{AB1DF8DE-0EED-2627-4B5E-266C0BC276BE}"/>
              </a:ext>
            </a:extLst>
          </p:cNvPr>
          <p:cNvSpPr>
            <a:spLocks noGrp="1"/>
          </p:cNvSpPr>
          <p:nvPr>
            <p:ph type="body" idx="1" hasCustomPrompt="1"/>
          </p:nvPr>
        </p:nvSpPr>
        <p:spPr>
          <a:xfrm>
            <a:off x="685338"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2" name="Text Placeholder 4">
            <a:extLst>
              <a:ext uri="{FF2B5EF4-FFF2-40B4-BE49-F238E27FC236}">
                <a16:creationId xmlns:a16="http://schemas.microsoft.com/office/drawing/2014/main" id="{5AE99EEE-38C4-CB2D-EEA0-8A2EB6F129E4}"/>
              </a:ext>
            </a:extLst>
          </p:cNvPr>
          <p:cNvSpPr>
            <a:spLocks noGrp="1"/>
          </p:cNvSpPr>
          <p:nvPr>
            <p:ph type="body" sz="quarter" idx="3" hasCustomPrompt="1"/>
          </p:nvPr>
        </p:nvSpPr>
        <p:spPr>
          <a:xfrm>
            <a:off x="2900911"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3" name="Text Placeholder 4">
            <a:extLst>
              <a:ext uri="{FF2B5EF4-FFF2-40B4-BE49-F238E27FC236}">
                <a16:creationId xmlns:a16="http://schemas.microsoft.com/office/drawing/2014/main" id="{AA90F0AE-69F4-EBD3-AED1-81E98D34811D}"/>
              </a:ext>
            </a:extLst>
          </p:cNvPr>
          <p:cNvSpPr>
            <a:spLocks noGrp="1"/>
          </p:cNvSpPr>
          <p:nvPr>
            <p:ph type="body" sz="quarter" idx="13" hasCustomPrompt="1"/>
          </p:nvPr>
        </p:nvSpPr>
        <p:spPr>
          <a:xfrm>
            <a:off x="5116484"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4" name="Text Placeholder 4">
            <a:extLst>
              <a:ext uri="{FF2B5EF4-FFF2-40B4-BE49-F238E27FC236}">
                <a16:creationId xmlns:a16="http://schemas.microsoft.com/office/drawing/2014/main" id="{F9E49243-B04A-D7AF-B4C7-8E1AE776F811}"/>
              </a:ext>
            </a:extLst>
          </p:cNvPr>
          <p:cNvSpPr>
            <a:spLocks noGrp="1"/>
          </p:cNvSpPr>
          <p:nvPr>
            <p:ph type="body" sz="quarter" idx="15" hasCustomPrompt="1"/>
          </p:nvPr>
        </p:nvSpPr>
        <p:spPr>
          <a:xfrm>
            <a:off x="7332057"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5" name="Text Placeholder 4">
            <a:extLst>
              <a:ext uri="{FF2B5EF4-FFF2-40B4-BE49-F238E27FC236}">
                <a16:creationId xmlns:a16="http://schemas.microsoft.com/office/drawing/2014/main" id="{4780DCD4-46DE-8C31-9F39-FC6E45FC1EBE}"/>
              </a:ext>
            </a:extLst>
          </p:cNvPr>
          <p:cNvSpPr>
            <a:spLocks noGrp="1"/>
          </p:cNvSpPr>
          <p:nvPr>
            <p:ph type="body" sz="quarter" idx="17" hasCustomPrompt="1"/>
          </p:nvPr>
        </p:nvSpPr>
        <p:spPr>
          <a:xfrm>
            <a:off x="9547629"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6" name="Text Placeholder 51">
            <a:extLst>
              <a:ext uri="{FF2B5EF4-FFF2-40B4-BE49-F238E27FC236}">
                <a16:creationId xmlns:a16="http://schemas.microsoft.com/office/drawing/2014/main" id="{9FBDF935-4925-03EC-CBC9-1EBA90DF849B}"/>
              </a:ext>
            </a:extLst>
          </p:cNvPr>
          <p:cNvSpPr>
            <a:spLocks noGrp="1"/>
          </p:cNvSpPr>
          <p:nvPr>
            <p:ph type="body" sz="quarter" idx="18"/>
          </p:nvPr>
        </p:nvSpPr>
        <p:spPr>
          <a:xfrm>
            <a:off x="685338" y="4745736"/>
            <a:ext cx="1993392" cy="795528"/>
          </a:xfrm>
          <a:noFill/>
        </p:spPr>
        <p:txBody>
          <a:bodyPr lIns="0" rIns="0" anchor="t" anchorCtr="0">
            <a:noAutofit/>
          </a:bodyPr>
          <a:lstStyle>
            <a:lvl1pPr marL="0" indent="0" algn="ctr">
              <a:spcBef>
                <a:spcPts val="0"/>
              </a:spcBef>
              <a:buNone/>
              <a:defRPr sz="1500"/>
            </a:lvl1pPr>
          </a:lstStyle>
          <a:p>
            <a:pPr lvl="0"/>
            <a:r>
              <a:rPr lang="en-US" dirty="0"/>
              <a:t>Click to edit Master text styles</a:t>
            </a:r>
          </a:p>
        </p:txBody>
      </p:sp>
      <p:sp>
        <p:nvSpPr>
          <p:cNvPr id="37" name="Text Placeholder 51">
            <a:extLst>
              <a:ext uri="{FF2B5EF4-FFF2-40B4-BE49-F238E27FC236}">
                <a16:creationId xmlns:a16="http://schemas.microsoft.com/office/drawing/2014/main" id="{9BB76AA7-442D-54A7-D075-C67F47438963}"/>
              </a:ext>
            </a:extLst>
          </p:cNvPr>
          <p:cNvSpPr>
            <a:spLocks noGrp="1"/>
          </p:cNvSpPr>
          <p:nvPr>
            <p:ph type="body" sz="quarter" idx="19"/>
          </p:nvPr>
        </p:nvSpPr>
        <p:spPr>
          <a:xfrm>
            <a:off x="2900911" y="4745736"/>
            <a:ext cx="1993392" cy="795528"/>
          </a:xfrm>
          <a:noFill/>
        </p:spPr>
        <p:txBody>
          <a:bodyPr lIns="0" rIns="0" anchor="t" anchorCtr="0">
            <a:noAutofit/>
          </a:bodyPr>
          <a:lstStyle>
            <a:lvl1pPr marL="0" indent="0" algn="ctr">
              <a:spcBef>
                <a:spcPts val="0"/>
              </a:spcBef>
              <a:buNone/>
              <a:defRPr sz="1500"/>
            </a:lvl1pPr>
          </a:lstStyle>
          <a:p>
            <a:pPr lvl="0"/>
            <a:r>
              <a:rPr lang="en-US" dirty="0"/>
              <a:t>Click to edit Master text styles</a:t>
            </a:r>
          </a:p>
        </p:txBody>
      </p:sp>
      <p:sp>
        <p:nvSpPr>
          <p:cNvPr id="38" name="Text Placeholder 51">
            <a:extLst>
              <a:ext uri="{FF2B5EF4-FFF2-40B4-BE49-F238E27FC236}">
                <a16:creationId xmlns:a16="http://schemas.microsoft.com/office/drawing/2014/main" id="{9E419856-1586-F2D8-A1B4-F67FEE9839DF}"/>
              </a:ext>
            </a:extLst>
          </p:cNvPr>
          <p:cNvSpPr>
            <a:spLocks noGrp="1"/>
          </p:cNvSpPr>
          <p:nvPr>
            <p:ph type="body" sz="quarter" idx="20"/>
          </p:nvPr>
        </p:nvSpPr>
        <p:spPr>
          <a:xfrm>
            <a:off x="5116484" y="4745736"/>
            <a:ext cx="1993392" cy="795528"/>
          </a:xfrm>
          <a:noFill/>
        </p:spPr>
        <p:txBody>
          <a:bodyPr lIns="0" rIns="0" anchor="t" anchorCtr="0">
            <a:noAutofit/>
          </a:bodyPr>
          <a:lstStyle>
            <a:lvl1pPr marL="0" indent="0" algn="ctr">
              <a:spcBef>
                <a:spcPts val="0"/>
              </a:spcBef>
              <a:buNone/>
              <a:defRPr sz="1500"/>
            </a:lvl1pPr>
          </a:lstStyle>
          <a:p>
            <a:pPr lvl="0"/>
            <a:r>
              <a:rPr lang="en-US" dirty="0"/>
              <a:t>Click to edit Master text styles</a:t>
            </a:r>
          </a:p>
        </p:txBody>
      </p:sp>
      <p:sp>
        <p:nvSpPr>
          <p:cNvPr id="39" name="Text Placeholder 51">
            <a:extLst>
              <a:ext uri="{FF2B5EF4-FFF2-40B4-BE49-F238E27FC236}">
                <a16:creationId xmlns:a16="http://schemas.microsoft.com/office/drawing/2014/main" id="{AED74DD2-EAE3-76BF-56B9-C04FCED1F2DB}"/>
              </a:ext>
            </a:extLst>
          </p:cNvPr>
          <p:cNvSpPr>
            <a:spLocks noGrp="1"/>
          </p:cNvSpPr>
          <p:nvPr>
            <p:ph type="body" sz="quarter" idx="21"/>
          </p:nvPr>
        </p:nvSpPr>
        <p:spPr>
          <a:xfrm>
            <a:off x="7332057" y="4745736"/>
            <a:ext cx="1993392" cy="795528"/>
          </a:xfrm>
          <a:noFill/>
        </p:spPr>
        <p:txBody>
          <a:bodyPr lIns="0" rIns="0" anchor="t" anchorCtr="0">
            <a:noAutofit/>
          </a:bodyPr>
          <a:lstStyle>
            <a:lvl1pPr marL="0" indent="0" algn="ctr">
              <a:spcBef>
                <a:spcPts val="0"/>
              </a:spcBef>
              <a:buNone/>
              <a:defRPr sz="1500"/>
            </a:lvl1pPr>
          </a:lstStyle>
          <a:p>
            <a:pPr lvl="0"/>
            <a:r>
              <a:rPr lang="en-US" dirty="0"/>
              <a:t>Click to edit Master text styles</a:t>
            </a:r>
          </a:p>
        </p:txBody>
      </p:sp>
      <p:sp>
        <p:nvSpPr>
          <p:cNvPr id="40" name="Text Placeholder 51">
            <a:extLst>
              <a:ext uri="{FF2B5EF4-FFF2-40B4-BE49-F238E27FC236}">
                <a16:creationId xmlns:a16="http://schemas.microsoft.com/office/drawing/2014/main" id="{0A39AD48-2F98-C0C9-DE08-CED7EBF816B2}"/>
              </a:ext>
            </a:extLst>
          </p:cNvPr>
          <p:cNvSpPr>
            <a:spLocks noGrp="1"/>
          </p:cNvSpPr>
          <p:nvPr>
            <p:ph type="body" sz="quarter" idx="22"/>
          </p:nvPr>
        </p:nvSpPr>
        <p:spPr>
          <a:xfrm>
            <a:off x="9547629" y="4745736"/>
            <a:ext cx="1993392" cy="795528"/>
          </a:xfrm>
          <a:noFill/>
        </p:spPr>
        <p:txBody>
          <a:bodyPr lIns="0" rIns="0" anchor="t" anchorCtr="0">
            <a:noAutofit/>
          </a:bodyPr>
          <a:lstStyle>
            <a:lvl1pPr marL="0" indent="0" algn="ctr">
              <a:spcBef>
                <a:spcPts val="0"/>
              </a:spcBef>
              <a:buNone/>
              <a:defRPr sz="1500"/>
            </a:lvl1pPr>
          </a:lstStyle>
          <a:p>
            <a:pPr lvl="0"/>
            <a:r>
              <a:rPr lang="en-US" dirty="0"/>
              <a:t>Click to edit Master text styles</a:t>
            </a:r>
          </a:p>
        </p:txBody>
      </p:sp>
      <p:cxnSp>
        <p:nvCxnSpPr>
          <p:cNvPr id="42" name="Straight Connector 41">
            <a:extLst>
              <a:ext uri="{FF2B5EF4-FFF2-40B4-BE49-F238E27FC236}">
                <a16:creationId xmlns:a16="http://schemas.microsoft.com/office/drawing/2014/main" id="{E6BE61D7-B0A3-902B-4F58-727982880EF5}"/>
              </a:ext>
            </a:extLst>
          </p:cNvPr>
          <p:cNvCxnSpPr>
            <a:cxnSpLocks/>
          </p:cNvCxnSpPr>
          <p:nvPr userDrawn="1"/>
        </p:nvCxnSpPr>
        <p:spPr>
          <a:xfrm>
            <a:off x="739398" y="4187681"/>
            <a:ext cx="10812360" cy="0"/>
          </a:xfrm>
          <a:prstGeom prst="line">
            <a:avLst/>
          </a:prstGeom>
          <a:ln w="127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54526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1234440"/>
            <a:ext cx="10671048" cy="768096"/>
          </a:xfrm>
        </p:spPr>
        <p:txBody>
          <a:bodyPr>
            <a:noAutofit/>
          </a:bodyPr>
          <a:lstStyle>
            <a:lvl1pPr>
              <a:lnSpc>
                <a:spcPct val="100000"/>
              </a:lnSpc>
              <a:defRPr/>
            </a:lvl1pPr>
          </a:lstStyle>
          <a:p>
            <a:r>
              <a:rPr lang="en-US" dirty="0"/>
              <a:t>Click to edit Master title style</a:t>
            </a:r>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713232" y="2743200"/>
            <a:ext cx="3328416" cy="3557016"/>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noChangeAspect="1"/>
          </p:cNvSpPr>
          <p:nvPr>
            <p:ph type="pic" sz="quarter" idx="23"/>
          </p:nvPr>
        </p:nvSpPr>
        <p:spPr>
          <a:xfrm>
            <a:off x="1911096" y="2258568"/>
            <a:ext cx="932688" cy="932688"/>
          </a:xfrm>
          <a:prstGeom prst="ellipse">
            <a:avLst/>
          </a:prstGeom>
          <a:solidFill>
            <a:schemeClr val="accent3"/>
          </a:solidFill>
        </p:spPr>
        <p:txBody>
          <a:bodyPr lIns="0" tIns="0" rIns="0" bIns="0" anchor="ctr">
            <a:noAutofit/>
          </a:bodyPr>
          <a:lstStyle>
            <a:lvl1pPr marL="0" indent="0" algn="ctr">
              <a:buNone/>
              <a:defRPr sz="900"/>
            </a:lvl1pPr>
          </a:lstStyle>
          <a:p>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992124"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dirty="0"/>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4443984" y="2743200"/>
            <a:ext cx="3328416" cy="3557016"/>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noChangeAspect="1"/>
          </p:cNvSpPr>
          <p:nvPr>
            <p:ph type="pic" sz="quarter" idx="25"/>
          </p:nvPr>
        </p:nvSpPr>
        <p:spPr>
          <a:xfrm>
            <a:off x="5641848" y="2258568"/>
            <a:ext cx="932688" cy="932688"/>
          </a:xfrm>
          <a:prstGeom prst="ellipse">
            <a:avLst/>
          </a:prstGeom>
          <a:solidFill>
            <a:schemeClr val="accent1"/>
          </a:solidFill>
        </p:spPr>
        <p:txBody>
          <a:bodyPr lIns="0" tIns="0" rIns="0" bIns="0" anchor="ctr">
            <a:noAutofit/>
          </a:bodyPr>
          <a:lstStyle>
            <a:lvl1pPr marL="0" indent="0" algn="ctr">
              <a:buNone/>
              <a:defRPr sz="900"/>
            </a:lvl1pPr>
          </a:lstStyle>
          <a:p>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4722876"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dirty="0"/>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8092440" y="2743200"/>
            <a:ext cx="3328416" cy="3557016"/>
          </a:xfrm>
          <a:noFill/>
          <a:ln w="12700">
            <a:solidFill>
              <a:schemeClr val="accent4"/>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noChangeAspect="1"/>
          </p:cNvSpPr>
          <p:nvPr>
            <p:ph type="pic" sz="quarter" idx="24"/>
          </p:nvPr>
        </p:nvSpPr>
        <p:spPr>
          <a:xfrm>
            <a:off x="9290304" y="2258568"/>
            <a:ext cx="932688" cy="932688"/>
          </a:xfrm>
          <a:prstGeom prst="ellipse">
            <a:avLst/>
          </a:prstGeom>
          <a:solidFill>
            <a:schemeClr val="accent4"/>
          </a:solidFill>
        </p:spPr>
        <p:txBody>
          <a:bodyPr lIns="0" tIns="0" rIns="0" bIns="0" anchor="ctr">
            <a:noAutofit/>
          </a:bodyPr>
          <a:lstStyle>
            <a:lvl1pPr marL="0" indent="0" algn="ctr">
              <a:buNone/>
              <a:defRPr sz="900"/>
            </a:lvl1pPr>
          </a:lstStyle>
          <a:p>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8371332"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dirty="0"/>
              <a:t>Click to edit Master text styles</a:t>
            </a:r>
          </a:p>
        </p:txBody>
      </p:sp>
    </p:spTree>
    <p:extLst>
      <p:ext uri="{BB962C8B-B14F-4D97-AF65-F5344CB8AC3E}">
        <p14:creationId xmlns:p14="http://schemas.microsoft.com/office/powerpoint/2010/main" val="23262498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AB60789-D561-4221-9F87-B6C99D335D4A}"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756025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dirty="0"/>
              <a:t>Click to edit Master title style</a:t>
            </a:r>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F5CA6CF9-FBBA-496F-940F-9B11CC1818F2}"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19400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dirty="0"/>
              <a:t>Click to edit Master title style</a:t>
            </a:r>
          </a:p>
        </p:txBody>
      </p:sp>
      <p:sp>
        <p:nvSpPr>
          <p:cNvPr id="3" name="Content Placeholder 2"/>
          <p:cNvSpPr>
            <a:spLocks noGrp="1"/>
          </p:cNvSpPr>
          <p:nvPr>
            <p:ph idx="1"/>
          </p:nvPr>
        </p:nvSpPr>
        <p:spPr>
          <a:xfrm>
            <a:off x="2589212" y="2133600"/>
            <a:ext cx="8915400" cy="37776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73EEF1C-24EE-41A0-A6B9-CEDB62A4AF73}"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778948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2C7E2C69-093D-4149-9643-C54087627585}"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77113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FEAC481F-CB51-4787-BBEF-FE8A2A46BF7C}"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8674646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AEDE87E7-F203-4E4D-9102-8F0DEB69936B}" type="datetime1">
              <a:rPr lang="en-US" smtClean="0"/>
              <a:t>11/24/2022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80997689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2E408D99-E7F9-4B45-9A04-4CE85135F7FC}" type="datetime1">
              <a:rPr lang="en-US" smtClean="0"/>
              <a:t>11/24/2022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8991052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3890E8-4961-4319-B6F3-0ABAAF429905}" type="datetime1">
              <a:rPr lang="en-US" smtClean="0"/>
              <a:t>11/24/2022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4357374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dirty="0"/>
              <a:t>Click to edit Master title style</a:t>
            </a:r>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FABE479A-9400-4A42-BBC2-4FE065DADEAF}"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1319071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06D37C9D-FDB4-4996-9297-CC2DB7146D27}"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6278676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dirty="0"/>
              <a:t>Click to edit Master title style</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AC8FF429-DEAD-41C7-8A7D-6820EC4777C7}"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098538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6587CA6-8CE9-42A9-9F6D-0E6E8BD711BD}"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3943294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dirty="0"/>
              <a:t>Click to edit Master title style</a:t>
            </a:r>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71D34DE3-19E6-4C4F-9FB0-73DE50F0B01C}"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306849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dirty="0"/>
              <a:t>Click to edit Master title style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dirty="0"/>
              <a:t>Click to edit Master text styles</a:t>
            </a:r>
          </a:p>
        </p:txBody>
      </p:sp>
      <p:sp>
        <p:nvSpPr>
          <p:cNvPr id="5" name="Date Placeholder 4"/>
          <p:cNvSpPr>
            <a:spLocks noGrp="1"/>
          </p:cNvSpPr>
          <p:nvPr>
            <p:ph type="dt" sz="half" idx="10"/>
          </p:nvPr>
        </p:nvSpPr>
        <p:spPr/>
        <p:txBody>
          <a:bodyPr/>
          <a:lstStyle/>
          <a:p>
            <a:fld id="{44E8BFB0-44E5-4008-B336-2BA5C54F5CCB}"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8769352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dirty="0"/>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dirty="0"/>
              <a:t>Click to edit Master text styles</a:t>
            </a:r>
          </a:p>
        </p:txBody>
      </p:sp>
      <p:sp>
        <p:nvSpPr>
          <p:cNvPr id="5" name="Date Placeholder 4"/>
          <p:cNvSpPr>
            <a:spLocks noGrp="1"/>
          </p:cNvSpPr>
          <p:nvPr>
            <p:ph type="dt" sz="half" idx="10"/>
          </p:nvPr>
        </p:nvSpPr>
        <p:spPr/>
        <p:txBody>
          <a:bodyPr/>
          <a:lstStyle/>
          <a:p>
            <a:fld id="{B22C8DB8-0E49-4699-B795-E4EA96648D3A}"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74384562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dirty="0"/>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dirty="0"/>
              <a:t>Click to edit Master text styles</a:t>
            </a:r>
          </a:p>
        </p:txBody>
      </p:sp>
      <p:sp>
        <p:nvSpPr>
          <p:cNvPr id="5" name="Date Placeholder 4"/>
          <p:cNvSpPr>
            <a:spLocks noGrp="1"/>
          </p:cNvSpPr>
          <p:nvPr>
            <p:ph type="dt" sz="half" idx="10"/>
          </p:nvPr>
        </p:nvSpPr>
        <p:spPr/>
        <p:txBody>
          <a:bodyPr/>
          <a:lstStyle/>
          <a:p>
            <a:fld id="{77023129-14BD-435D-B2AE-EC9BDB03E342}"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387318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AEDDF95-27C2-4D4B-A438-92BECAAAC4DD}"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7000865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dirty="0"/>
              <a:t>Click to edit Master title style</a:t>
            </a:r>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A37EDC2-9D1D-4C09-9BA5-3EC5F15B211E}"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08528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6358218A-CFAB-4904-8E68-74BAA1DA300B}"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884448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A9C7738D-CFB1-4FE7-8BAE-D3C49F156908}" type="datetime1">
              <a:rPr lang="en-US" smtClean="0"/>
              <a:t>11/24/2022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299912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7F8CCD06-A64C-4FC1-8DD1-3DCB459E9306}" type="datetime1">
              <a:rPr lang="en-US" smtClean="0"/>
              <a:t>11/24/2022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38087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C821BC-768D-4495-B7A3-5F8E3203D736}" type="datetime1">
              <a:rPr lang="en-US" smtClean="0"/>
              <a:t>11/24/2022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402306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6E870D1D-FCF1-43AA-94FE-E0B43755B660}"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616705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0D95862C-0084-4189-8CA1-E303A4164B09}"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236176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theme" Target="../theme/theme2.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7CD814-81EB-4B30-917A-293A3B6467C4}" type="datetime1">
              <a:rPr lang="en-US" smtClean="0"/>
              <a:t>11/24/2022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3087811636"/>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 id="2147483695" r:id="rId18"/>
    <p:sldLayoutId id="2147483696"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5938D349-EAEC-4CF5-8A62-E16B5B988E12}" type="datetime1">
              <a:rPr lang="en-US" smtClean="0"/>
              <a:t>11/24/2022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333828767"/>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Lst>
  <p:hf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3.xml"/><Relationship Id="rId5" Type="http://schemas.openxmlformats.org/officeDocument/2006/relationships/chart" Target="../charts/chart3.xml"/><Relationship Id="rId4" Type="http://schemas.openxmlformats.org/officeDocument/2006/relationships/image" Target="../media/image5.jpg"/></Relationships>
</file>

<file path=ppt/slides/_rels/slide13.xml.rels><?xml version="1.0" encoding="UTF-8" standalone="yes"?>
<Relationships xmlns="http://schemas.openxmlformats.org/package/2006/relationships"><Relationship Id="rId3" Type="http://schemas.openxmlformats.org/officeDocument/2006/relationships/image" Target="../media/image7.bmp"/><Relationship Id="rId2" Type="http://schemas.openxmlformats.org/officeDocument/2006/relationships/image" Target="../media/image6.bmp"/><Relationship Id="rId1" Type="http://schemas.openxmlformats.org/officeDocument/2006/relationships/slideLayout" Target="../slideLayouts/slideLayout13.xml"/><Relationship Id="rId5" Type="http://schemas.openxmlformats.org/officeDocument/2006/relationships/image" Target="../media/image9.bmp"/><Relationship Id="rId4" Type="http://schemas.openxmlformats.org/officeDocument/2006/relationships/image" Target="../media/image8.bmp"/></Relationships>
</file>

<file path=ppt/slides/_rels/slide14.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13.xml"/><Relationship Id="rId4" Type="http://schemas.openxmlformats.org/officeDocument/2006/relationships/chart" Target="../charts/chart6.xml"/></Relationships>
</file>

<file path=ppt/slides/_rels/slide15.xml.rels><?xml version="1.0" encoding="UTF-8" standalone="yes"?>
<Relationships xmlns="http://schemas.openxmlformats.org/package/2006/relationships"><Relationship Id="rId2" Type="http://schemas.openxmlformats.org/officeDocument/2006/relationships/image" Target="../media/image10.tif"/><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13.xml"/><Relationship Id="rId4" Type="http://schemas.openxmlformats.org/officeDocument/2006/relationships/chart" Target="../charts/chart9.xml"/></Relationships>
</file>

<file path=ppt/slides/_rels/slide1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13.xml"/><Relationship Id="rId6" Type="http://schemas.openxmlformats.org/officeDocument/2006/relationships/image" Target="../media/image12.jpg"/><Relationship Id="rId5" Type="http://schemas.openxmlformats.org/officeDocument/2006/relationships/chart" Target="../charts/chart13.xml"/><Relationship Id="rId4" Type="http://schemas.openxmlformats.org/officeDocument/2006/relationships/chart" Target="../charts/chart12.xml"/></Relationships>
</file>

<file path=ppt/slides/_rels/slide19.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chart" Target="../charts/chart14.xml"/><Relationship Id="rId1" Type="http://schemas.openxmlformats.org/officeDocument/2006/relationships/slideLayout" Target="../slideLayouts/slideLayout13.xml"/><Relationship Id="rId6" Type="http://schemas.openxmlformats.org/officeDocument/2006/relationships/image" Target="../media/image12.jpg"/><Relationship Id="rId5" Type="http://schemas.openxmlformats.org/officeDocument/2006/relationships/chart" Target="../charts/chart17.xml"/><Relationship Id="rId4" Type="http://schemas.openxmlformats.org/officeDocument/2006/relationships/chart" Target="../charts/char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chart" Target="../charts/chart18.xml"/><Relationship Id="rId1" Type="http://schemas.openxmlformats.org/officeDocument/2006/relationships/slideLayout" Target="../slideLayouts/slideLayout13.xml"/><Relationship Id="rId6" Type="http://schemas.openxmlformats.org/officeDocument/2006/relationships/image" Target="../media/image12.jpg"/><Relationship Id="rId5" Type="http://schemas.openxmlformats.org/officeDocument/2006/relationships/chart" Target="../charts/chart21.xml"/><Relationship Id="rId4" Type="http://schemas.openxmlformats.org/officeDocument/2006/relationships/chart" Target="../charts/chart20.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1">
            <a:extLst>
              <a:ext uri="{FF2B5EF4-FFF2-40B4-BE49-F238E27FC236}">
                <a16:creationId xmlns:a16="http://schemas.microsoft.com/office/drawing/2014/main" id="{FD5FB405-D9CC-1932-639F-8D63A34B7B1C}"/>
              </a:ext>
            </a:extLst>
          </p:cNvPr>
          <p:cNvSpPr txBox="1"/>
          <p:nvPr/>
        </p:nvSpPr>
        <p:spPr>
          <a:xfrm>
            <a:off x="413761" y="500162"/>
            <a:ext cx="11361014" cy="120032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b="1" dirty="0">
                <a:latin typeface="Gill Sans Nova"/>
              </a:rPr>
              <a:t>Effects of process parameters on properties of Ba</a:t>
            </a:r>
            <a:r>
              <a:rPr lang="en-IN" sz="2400" b="1" i="0" dirty="0">
                <a:solidFill>
                  <a:srgbClr val="202124"/>
                </a:solidFill>
                <a:effectLst/>
                <a:latin typeface="arial" panose="020B0604020202020204" pitchFamily="34" charset="0"/>
              </a:rPr>
              <a:t>Al</a:t>
            </a:r>
            <a:r>
              <a:rPr lang="en-IN" sz="2400" b="1" i="0" baseline="-25000" dirty="0">
                <a:solidFill>
                  <a:srgbClr val="202124"/>
                </a:solidFill>
                <a:effectLst/>
                <a:latin typeface="arial" panose="020B0604020202020204" pitchFamily="34" charset="0"/>
              </a:rPr>
              <a:t>2</a:t>
            </a:r>
            <a:r>
              <a:rPr lang="en-IN" sz="2400" b="1" i="0" dirty="0">
                <a:solidFill>
                  <a:srgbClr val="202124"/>
                </a:solidFill>
                <a:effectLst/>
                <a:latin typeface="arial" panose="020B0604020202020204" pitchFamily="34" charset="0"/>
              </a:rPr>
              <a:t>O</a:t>
            </a:r>
            <a:r>
              <a:rPr lang="en-IN" sz="2400" b="1" i="0" baseline="-25000" dirty="0">
                <a:solidFill>
                  <a:srgbClr val="202124"/>
                </a:solidFill>
                <a:effectLst/>
                <a:latin typeface="arial" panose="020B0604020202020204" pitchFamily="34" charset="0"/>
              </a:rPr>
              <a:t>4 </a:t>
            </a:r>
            <a:r>
              <a:rPr lang="en-US" sz="2400" b="1" dirty="0">
                <a:latin typeface="Gill Sans Nova"/>
              </a:rPr>
              <a:t>based coating deposited by novel Explosive spray  method and prediction of feature using Multivariate linear regression</a:t>
            </a:r>
          </a:p>
        </p:txBody>
      </p:sp>
      <p:sp>
        <p:nvSpPr>
          <p:cNvPr id="9" name="TextBox 2">
            <a:extLst>
              <a:ext uri="{FF2B5EF4-FFF2-40B4-BE49-F238E27FC236}">
                <a16:creationId xmlns:a16="http://schemas.microsoft.com/office/drawing/2014/main" id="{B0F2B155-B7D7-609C-4069-E65E2A5677DC}"/>
              </a:ext>
            </a:extLst>
          </p:cNvPr>
          <p:cNvSpPr txBox="1"/>
          <p:nvPr/>
        </p:nvSpPr>
        <p:spPr>
          <a:xfrm>
            <a:off x="3954723" y="2133523"/>
            <a:ext cx="3819525" cy="58477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dirty="0">
                <a:latin typeface="Arial" panose="020B0604020202020204" pitchFamily="34" charset="0"/>
                <a:cs typeface="Arial" panose="020B0604020202020204" pitchFamily="34" charset="0"/>
              </a:rPr>
              <a:t>Presentation by-</a:t>
            </a:r>
          </a:p>
          <a:p>
            <a:pPr algn="ctr"/>
            <a:r>
              <a:rPr lang="en-US" altLang="en-IN" sz="1400" b="1" dirty="0">
                <a:latin typeface="Arial" panose="020B0604020202020204" pitchFamily="34" charset="0"/>
                <a:cs typeface="Arial" panose="020B0604020202020204" pitchFamily="34" charset="0"/>
              </a:rPr>
              <a:t>Shubham </a:t>
            </a:r>
            <a:r>
              <a:rPr lang="en-US" altLang="en-IN" sz="1400" b="1" dirty="0" err="1">
                <a:latin typeface="Arial" panose="020B0604020202020204" pitchFamily="34" charset="0"/>
                <a:cs typeface="Arial" panose="020B0604020202020204" pitchFamily="34" charset="0"/>
              </a:rPr>
              <a:t>Birle</a:t>
            </a:r>
            <a:endParaRPr lang="en-US" altLang="en-IN" sz="1400" b="1" dirty="0">
              <a:latin typeface="Arial" panose="020B0604020202020204" pitchFamily="34" charset="0"/>
              <a:cs typeface="Arial" panose="020B0604020202020204" pitchFamily="34" charset="0"/>
            </a:endParaRPr>
          </a:p>
        </p:txBody>
      </p:sp>
      <p:pic>
        <p:nvPicPr>
          <p:cNvPr id="10" name="Picture 9" descr="IIT Indore - Wikipedia">
            <a:extLst>
              <a:ext uri="{FF2B5EF4-FFF2-40B4-BE49-F238E27FC236}">
                <a16:creationId xmlns:a16="http://schemas.microsoft.com/office/drawing/2014/main" id="{54B47A2F-943F-28A0-AF84-09411FAEF3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5850" y="2840481"/>
            <a:ext cx="1928074" cy="2086001"/>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4">
            <a:extLst>
              <a:ext uri="{FF2B5EF4-FFF2-40B4-BE49-F238E27FC236}">
                <a16:creationId xmlns:a16="http://schemas.microsoft.com/office/drawing/2014/main" id="{279CA9D2-B45B-A536-A9C2-E3DE5B0BA4DF}"/>
              </a:ext>
            </a:extLst>
          </p:cNvPr>
          <p:cNvSpPr txBox="1"/>
          <p:nvPr/>
        </p:nvSpPr>
        <p:spPr>
          <a:xfrm>
            <a:off x="2816722" y="4921087"/>
            <a:ext cx="6396037" cy="55399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a:latin typeface="Bahnschrift Condensed" panose="020B0502040204020203" pitchFamily="34" charset="0"/>
              </a:rPr>
              <a:t> Department of Mechanical Engineering</a:t>
            </a:r>
          </a:p>
          <a:p>
            <a:pPr algn="ctr"/>
            <a:r>
              <a:rPr lang="en-US" sz="2000">
                <a:latin typeface="Bahnschrift Condensed" panose="020B0502040204020203" pitchFamily="34" charset="0"/>
              </a:rPr>
              <a:t>   </a:t>
            </a:r>
            <a:r>
              <a:rPr lang="en-US" sz="2000">
                <a:latin typeface="Arial Rounded MT Bold" panose="020F0704030504030204" pitchFamily="34" charset="0"/>
              </a:rPr>
              <a:t>Indian Institute of Technology Indore</a:t>
            </a:r>
            <a:endParaRPr lang="en-IN" sz="2000">
              <a:latin typeface="Arial Rounded MT Bold" panose="020F0704030504030204" pitchFamily="34" charset="0"/>
            </a:endParaRPr>
          </a:p>
        </p:txBody>
      </p:sp>
      <p:sp>
        <p:nvSpPr>
          <p:cNvPr id="12" name="Slide Number Placeholder 9">
            <a:extLst>
              <a:ext uri="{FF2B5EF4-FFF2-40B4-BE49-F238E27FC236}">
                <a16:creationId xmlns:a16="http://schemas.microsoft.com/office/drawing/2014/main" id="{30F8CDD5-3857-CC43-B876-0F0408EC29EA}"/>
              </a:ext>
            </a:extLst>
          </p:cNvPr>
          <p:cNvSpPr>
            <a:spLocks noGrp="1"/>
          </p:cNvSpPr>
          <p:nvPr/>
        </p:nvSpPr>
        <p:spPr bwMode="gray">
          <a:xfrm>
            <a:off x="531812" y="787782"/>
            <a:ext cx="779767" cy="365125"/>
          </a:xfrm>
          <a:prstGeom prst="rect">
            <a:avLst/>
          </a:prstGeom>
        </p:spPr>
        <p:txBody>
          <a:bodyPr vert="horz" lIns="91440" tIns="45720" rIns="91440" bIns="45720" rtlCol="0" anchor="ctr"/>
          <a:lstStyle>
            <a:defPPr>
              <a:defRPr lang="en-US"/>
            </a:defPPr>
            <a:lvl1pPr marL="0" algn="r" defTabSz="914400" rtl="0" eaLnBrk="1" latinLnBrk="0" hangingPunct="1">
              <a:defRPr sz="2000" kern="1200">
                <a:solidFill>
                  <a:srgbClr val="FE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82D030E-A716-4E6E-9173-D2FCB52A6D01}" type="slidenum">
              <a:rPr lang="en-IN" smtClean="0"/>
              <a:pPr/>
              <a:t>1</a:t>
            </a:fld>
            <a:endParaRPr lang="en-IN"/>
          </a:p>
        </p:txBody>
      </p:sp>
      <p:sp>
        <p:nvSpPr>
          <p:cNvPr id="13" name="TextBox 6">
            <a:extLst>
              <a:ext uri="{FF2B5EF4-FFF2-40B4-BE49-F238E27FC236}">
                <a16:creationId xmlns:a16="http://schemas.microsoft.com/office/drawing/2014/main" id="{29277903-E948-DD95-E746-26EB2716516D}"/>
              </a:ext>
            </a:extLst>
          </p:cNvPr>
          <p:cNvSpPr txBox="1"/>
          <p:nvPr/>
        </p:nvSpPr>
        <p:spPr>
          <a:xfrm>
            <a:off x="167918" y="5094106"/>
            <a:ext cx="3938095" cy="623248"/>
          </a:xfrm>
          <a:prstGeom prst="rect">
            <a:avLst/>
          </a:prstGeom>
          <a:noFill/>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sz="1600" b="1" dirty="0">
                <a:cs typeface="Times New Roman"/>
              </a:rPr>
              <a:t>Supervised by</a:t>
            </a:r>
          </a:p>
          <a:p>
            <a:pPr algn="ctr"/>
            <a:r>
              <a:rPr lang="en-IN" sz="1600" dirty="0">
                <a:solidFill>
                  <a:schemeClr val="tx1">
                    <a:lumMod val="50000"/>
                  </a:schemeClr>
                </a:solidFill>
                <a:cs typeface="Times New Roman"/>
              </a:rPr>
              <a:t> </a:t>
            </a:r>
            <a:r>
              <a:rPr lang="en-IN" sz="1600" dirty="0" err="1">
                <a:solidFill>
                  <a:schemeClr val="tx1">
                    <a:lumMod val="50000"/>
                  </a:schemeClr>
                </a:solidFill>
                <a:cs typeface="Times New Roman"/>
              </a:rPr>
              <a:t>Dr.</a:t>
            </a:r>
            <a:r>
              <a:rPr lang="en-IN" sz="1600" dirty="0">
                <a:solidFill>
                  <a:schemeClr val="tx1">
                    <a:lumMod val="50000"/>
                  </a:schemeClr>
                </a:solidFill>
                <a:cs typeface="Times New Roman"/>
              </a:rPr>
              <a:t> </a:t>
            </a:r>
            <a:r>
              <a:rPr lang="en-IN" sz="1600" dirty="0" err="1">
                <a:solidFill>
                  <a:schemeClr val="tx1">
                    <a:lumMod val="50000"/>
                  </a:schemeClr>
                </a:solidFill>
                <a:cs typeface="Times New Roman"/>
              </a:rPr>
              <a:t>Kazi</a:t>
            </a:r>
            <a:r>
              <a:rPr lang="en-IN" sz="1600" dirty="0">
                <a:solidFill>
                  <a:schemeClr val="tx1">
                    <a:lumMod val="50000"/>
                  </a:schemeClr>
                </a:solidFill>
                <a:cs typeface="Times New Roman"/>
              </a:rPr>
              <a:t> </a:t>
            </a:r>
            <a:r>
              <a:rPr lang="en-IN" sz="1600" dirty="0" err="1">
                <a:solidFill>
                  <a:schemeClr val="tx1">
                    <a:lumMod val="50000"/>
                  </a:schemeClr>
                </a:solidFill>
                <a:cs typeface="Times New Roman"/>
              </a:rPr>
              <a:t>Sabiruddin</a:t>
            </a:r>
            <a:br>
              <a:rPr lang="en-US" altLang="en-IN" sz="1600" dirty="0">
                <a:solidFill>
                  <a:schemeClr val="tx1">
                    <a:lumMod val="50000"/>
                  </a:schemeClr>
                </a:solidFill>
                <a:cs typeface="Times New Roman" panose="02020603050405020304" pitchFamily="18" charset="0"/>
              </a:rPr>
            </a:br>
            <a:r>
              <a:rPr lang="en-US" altLang="en-IN" sz="1600" dirty="0">
                <a:solidFill>
                  <a:schemeClr val="tx1">
                    <a:lumMod val="50000"/>
                  </a:schemeClr>
                </a:solidFill>
                <a:cs typeface="Times New Roman"/>
              </a:rPr>
              <a:t>Dr. </a:t>
            </a:r>
            <a:r>
              <a:rPr lang="en-US" altLang="en-IN" sz="1600" dirty="0" err="1">
                <a:solidFill>
                  <a:schemeClr val="tx1">
                    <a:lumMod val="50000"/>
                  </a:schemeClr>
                </a:solidFill>
                <a:cs typeface="Times New Roman"/>
              </a:rPr>
              <a:t>Chandresh</a:t>
            </a:r>
            <a:r>
              <a:rPr lang="en-US" altLang="en-IN" sz="1600" dirty="0">
                <a:solidFill>
                  <a:schemeClr val="tx1">
                    <a:lumMod val="50000"/>
                  </a:schemeClr>
                </a:solidFill>
                <a:cs typeface="Times New Roman"/>
              </a:rPr>
              <a:t> Kumar Maurya</a:t>
            </a:r>
          </a:p>
        </p:txBody>
      </p:sp>
      <p:sp>
        <p:nvSpPr>
          <p:cNvPr id="14" name="TextBox 7">
            <a:extLst>
              <a:ext uri="{FF2B5EF4-FFF2-40B4-BE49-F238E27FC236}">
                <a16:creationId xmlns:a16="http://schemas.microsoft.com/office/drawing/2014/main" id="{8E301B68-9EC9-2C29-E571-D376C84439B0}"/>
              </a:ext>
            </a:extLst>
          </p:cNvPr>
          <p:cNvSpPr txBox="1"/>
          <p:nvPr/>
        </p:nvSpPr>
        <p:spPr>
          <a:xfrm>
            <a:off x="9212759" y="5119591"/>
            <a:ext cx="4171919" cy="830997"/>
          </a:xfrm>
          <a:prstGeom prst="rect">
            <a:avLst/>
          </a:prstGeom>
          <a:noFill/>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1600" b="1" dirty="0">
                <a:cs typeface="Times New Roman"/>
              </a:rPr>
              <a:t>PSPC Members</a:t>
            </a:r>
          </a:p>
          <a:p>
            <a:r>
              <a:rPr lang="en-IN" sz="1600" dirty="0" err="1">
                <a:solidFill>
                  <a:schemeClr val="tx1">
                    <a:lumMod val="50000"/>
                  </a:schemeClr>
                </a:solidFill>
                <a:cs typeface="Times New Roman"/>
              </a:rPr>
              <a:t>Dr.</a:t>
            </a:r>
            <a:r>
              <a:rPr lang="en-IN" sz="1600" dirty="0">
                <a:solidFill>
                  <a:schemeClr val="tx1">
                    <a:lumMod val="50000"/>
                  </a:schemeClr>
                </a:solidFill>
                <a:cs typeface="Times New Roman"/>
              </a:rPr>
              <a:t> S. </a:t>
            </a:r>
            <a:r>
              <a:rPr lang="en-IN" sz="1600" dirty="0" err="1">
                <a:solidFill>
                  <a:schemeClr val="tx1">
                    <a:lumMod val="50000"/>
                  </a:schemeClr>
                </a:solidFill>
                <a:cs typeface="Times New Roman"/>
              </a:rPr>
              <a:t>Dhinakaran</a:t>
            </a:r>
            <a:r>
              <a:rPr lang="en-IN" sz="1600" dirty="0">
                <a:solidFill>
                  <a:schemeClr val="tx1">
                    <a:lumMod val="50000"/>
                  </a:schemeClr>
                </a:solidFill>
                <a:cs typeface="Times New Roman"/>
              </a:rPr>
              <a:t> </a:t>
            </a:r>
            <a:endParaRPr lang="en-IN" sz="1600" dirty="0">
              <a:solidFill>
                <a:schemeClr val="tx1">
                  <a:lumMod val="50000"/>
                </a:schemeClr>
              </a:solidFill>
              <a:cs typeface="Times New Roman" panose="02020603050405020304" pitchFamily="18" charset="0"/>
            </a:endParaRPr>
          </a:p>
          <a:p>
            <a:r>
              <a:rPr lang="en-IN" sz="1600" dirty="0" err="1">
                <a:solidFill>
                  <a:schemeClr val="tx1">
                    <a:lumMod val="50000"/>
                  </a:schemeClr>
                </a:solidFill>
                <a:cs typeface="Times New Roman"/>
              </a:rPr>
              <a:t>Dr.</a:t>
            </a:r>
            <a:r>
              <a:rPr lang="en-IN" sz="1600" dirty="0">
                <a:solidFill>
                  <a:schemeClr val="tx1">
                    <a:lumMod val="50000"/>
                  </a:schemeClr>
                </a:solidFill>
                <a:cs typeface="Times New Roman"/>
              </a:rPr>
              <a:t> Ranveer Singh</a:t>
            </a:r>
          </a:p>
          <a:p>
            <a:r>
              <a:rPr lang="en-IN" sz="1600" dirty="0" err="1">
                <a:solidFill>
                  <a:schemeClr val="tx1">
                    <a:lumMod val="50000"/>
                  </a:schemeClr>
                </a:solidFill>
                <a:cs typeface="Times New Roman"/>
              </a:rPr>
              <a:t>Dr.</a:t>
            </a:r>
            <a:r>
              <a:rPr lang="en-IN" sz="1600" dirty="0">
                <a:solidFill>
                  <a:schemeClr val="tx1">
                    <a:lumMod val="50000"/>
                  </a:schemeClr>
                </a:solidFill>
                <a:cs typeface="Times New Roman"/>
              </a:rPr>
              <a:t> Md. </a:t>
            </a:r>
            <a:r>
              <a:rPr lang="en-IN" sz="1600" dirty="0" err="1">
                <a:solidFill>
                  <a:schemeClr val="tx1">
                    <a:lumMod val="50000"/>
                  </a:schemeClr>
                </a:solidFill>
                <a:cs typeface="Times New Roman"/>
              </a:rPr>
              <a:t>Aquil</a:t>
            </a:r>
            <a:r>
              <a:rPr lang="en-IN" sz="1600" dirty="0">
                <a:solidFill>
                  <a:schemeClr val="tx1">
                    <a:lumMod val="50000"/>
                  </a:schemeClr>
                </a:solidFill>
                <a:cs typeface="Times New Roman"/>
              </a:rPr>
              <a:t> Khan</a:t>
            </a:r>
            <a:r>
              <a:rPr lang="en-IN" dirty="0">
                <a:solidFill>
                  <a:schemeClr val="tx1">
                    <a:lumMod val="50000"/>
                  </a:schemeClr>
                </a:solidFill>
                <a:cs typeface="Times New Roman"/>
              </a:rPr>
              <a:t> </a:t>
            </a:r>
            <a:endParaRPr lang="en-IN" b="1" dirty="0">
              <a:cs typeface="Times New Roman" panose="02020603050405020304" pitchFamily="18" charset="0"/>
            </a:endParaRPr>
          </a:p>
        </p:txBody>
      </p:sp>
      <p:sp>
        <p:nvSpPr>
          <p:cNvPr id="2" name="Slide Number Placeholder 1">
            <a:extLst>
              <a:ext uri="{FF2B5EF4-FFF2-40B4-BE49-F238E27FC236}">
                <a16:creationId xmlns:a16="http://schemas.microsoft.com/office/drawing/2014/main" id="{93407568-2506-9BDC-AFE1-4BFDC02C5F48}"/>
              </a:ext>
            </a:extLst>
          </p:cNvPr>
          <p:cNvSpPr>
            <a:spLocks noGrp="1"/>
          </p:cNvSpPr>
          <p:nvPr>
            <p:ph type="sldNum" sz="quarter" idx="12"/>
          </p:nvPr>
        </p:nvSpPr>
        <p:spPr/>
        <p:txBody>
          <a:bodyPr/>
          <a:lstStyle/>
          <a:p>
            <a:fld id="{48F63A3B-78C7-47BE-AE5E-E10140E04643}" type="slidenum">
              <a:rPr lang="en-US" smtClean="0"/>
              <a:t>1</a:t>
            </a:fld>
            <a:endParaRPr lang="en-US" dirty="0"/>
          </a:p>
        </p:txBody>
      </p:sp>
    </p:spTree>
    <p:extLst>
      <p:ext uri="{BB962C8B-B14F-4D97-AF65-F5344CB8AC3E}">
        <p14:creationId xmlns:p14="http://schemas.microsoft.com/office/powerpoint/2010/main" val="2131568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012E6089-BFD2-897E-BAA6-B00C1684523A}"/>
              </a:ext>
            </a:extLst>
          </p:cNvPr>
          <p:cNvSpPr txBox="1"/>
          <p:nvPr/>
        </p:nvSpPr>
        <p:spPr>
          <a:xfrm>
            <a:off x="2177176" y="92185"/>
            <a:ext cx="7943560" cy="438582"/>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3200" b="1" dirty="0">
                <a:latin typeface="Gill Sans Nova"/>
                <a:cs typeface="Times New Roman"/>
              </a:rPr>
              <a:t>EXPLOSIVE SPRAY  COATING SETUP</a:t>
            </a:r>
            <a:endParaRPr lang="en-IN" sz="3200" b="1" dirty="0">
              <a:latin typeface="Gill Sans Nova"/>
              <a:cs typeface="Times New Roman"/>
            </a:endParaRPr>
          </a:p>
        </p:txBody>
      </p:sp>
      <p:grpSp>
        <p:nvGrpSpPr>
          <p:cNvPr id="6" name="Group 5">
            <a:extLst>
              <a:ext uri="{FF2B5EF4-FFF2-40B4-BE49-F238E27FC236}">
                <a16:creationId xmlns:a16="http://schemas.microsoft.com/office/drawing/2014/main" id="{58E7AEC9-00D5-6091-1414-453B7A6778B5}"/>
              </a:ext>
            </a:extLst>
          </p:cNvPr>
          <p:cNvGrpSpPr/>
          <p:nvPr/>
        </p:nvGrpSpPr>
        <p:grpSpPr>
          <a:xfrm>
            <a:off x="276183" y="669857"/>
            <a:ext cx="11739033" cy="6105847"/>
            <a:chOff x="276183" y="669857"/>
            <a:chExt cx="11278972" cy="6023854"/>
          </a:xfrm>
        </p:grpSpPr>
        <p:pic>
          <p:nvPicPr>
            <p:cNvPr id="8" name="Picture 7">
              <a:extLst>
                <a:ext uri="{FF2B5EF4-FFF2-40B4-BE49-F238E27FC236}">
                  <a16:creationId xmlns:a16="http://schemas.microsoft.com/office/drawing/2014/main" id="{A1B326E6-B5ED-7999-C239-A90944E19909}"/>
                </a:ext>
              </a:extLst>
            </p:cNvPr>
            <p:cNvPicPr>
              <a:picLocks noChangeAspect="1"/>
            </p:cNvPicPr>
            <p:nvPr/>
          </p:nvPicPr>
          <p:blipFill rotWithShape="1">
            <a:blip r:embed="rId2">
              <a:extLst>
                <a:ext uri="{28A0092B-C50C-407E-A947-70E740481C1C}">
                  <a14:useLocalDpi xmlns:a14="http://schemas.microsoft.com/office/drawing/2010/main" val="0"/>
                </a:ext>
              </a:extLst>
            </a:blip>
            <a:srcRect l="27414" t="31813" r="17611" b="34793"/>
            <a:stretch>
              <a:fillRect/>
            </a:stretch>
          </p:blipFill>
          <p:spPr>
            <a:xfrm>
              <a:off x="276183" y="669857"/>
              <a:ext cx="11278972" cy="6023854"/>
            </a:xfrm>
            <a:prstGeom prst="rect">
              <a:avLst/>
            </a:prstGeom>
          </p:spPr>
        </p:pic>
        <p:sp>
          <p:nvSpPr>
            <p:cNvPr id="9" name="TextBox 5">
              <a:extLst>
                <a:ext uri="{FF2B5EF4-FFF2-40B4-BE49-F238E27FC236}">
                  <a16:creationId xmlns:a16="http://schemas.microsoft.com/office/drawing/2014/main" id="{6B457545-28E4-D44A-F70E-301552413908}"/>
                </a:ext>
              </a:extLst>
            </p:cNvPr>
            <p:cNvSpPr txBox="1"/>
            <p:nvPr/>
          </p:nvSpPr>
          <p:spPr>
            <a:xfrm>
              <a:off x="335555" y="5328561"/>
              <a:ext cx="10023079" cy="1184210"/>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dirty="0">
                  <a:highlight>
                    <a:srgbClr val="C0C0C0"/>
                  </a:highlight>
                  <a:latin typeface="Times New Roman" panose="02020603050405020304" pitchFamily="18" charset="0"/>
                  <a:cs typeface="Times New Roman" panose="02020603050405020304" pitchFamily="18" charset="0"/>
                </a:rPr>
                <a:t> </a:t>
              </a:r>
              <a:r>
                <a:rPr lang="en-GB"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GB" dirty="0">
                  <a:highlight>
                    <a:srgbClr val="C0C0C0"/>
                  </a:highlight>
                  <a:cs typeface="Times New Roman" panose="02020603050405020304" pitchFamily="18" charset="0"/>
                </a:rPr>
                <a:t>Double point ignition system </a:t>
              </a:r>
            </a:p>
            <a:p>
              <a:pPr marL="285750" indent="-285750">
                <a:buFont typeface="Arial" panose="020B0604020202020204" pitchFamily="34" charset="0"/>
                <a:buChar char="•"/>
              </a:pPr>
              <a:r>
                <a:rPr lang="en-GB" dirty="0">
                  <a:highlight>
                    <a:srgbClr val="C0C0C0"/>
                  </a:highlight>
                  <a:cs typeface="Times New Roman" panose="02020603050405020304" pitchFamily="18" charset="0"/>
                </a:rPr>
                <a:t>Mixed Form </a:t>
              </a:r>
            </a:p>
            <a:p>
              <a:pPr marL="285750" indent="-285750">
                <a:buFont typeface="Arial" panose="020B0604020202020204" pitchFamily="34" charset="0"/>
                <a:buChar char="•"/>
              </a:pPr>
              <a:r>
                <a:rPr lang="en-GB" dirty="0">
                  <a:highlight>
                    <a:srgbClr val="C0C0C0"/>
                  </a:highlight>
                  <a:cs typeface="Times New Roman" panose="02020603050405020304" pitchFamily="18" charset="0"/>
                </a:rPr>
                <a:t>and SOD</a:t>
              </a:r>
            </a:p>
          </p:txBody>
        </p:sp>
      </p:grpSp>
      <p:cxnSp>
        <p:nvCxnSpPr>
          <p:cNvPr id="7" name="Straight Connector 6">
            <a:extLst>
              <a:ext uri="{FF2B5EF4-FFF2-40B4-BE49-F238E27FC236}">
                <a16:creationId xmlns:a16="http://schemas.microsoft.com/office/drawing/2014/main" id="{1B5CF28A-5A22-60F9-9530-EDE7CEE7324F}"/>
              </a:ext>
            </a:extLst>
          </p:cNvPr>
          <p:cNvCxnSpPr/>
          <p:nvPr/>
        </p:nvCxnSpPr>
        <p:spPr>
          <a:xfrm flipH="1">
            <a:off x="7874598" y="4367605"/>
            <a:ext cx="1387736" cy="0"/>
          </a:xfrm>
          <a:prstGeom prst="line">
            <a:avLst/>
          </a:prstGeom>
          <a:ln w="3175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0" name="TextBox 9">
            <a:extLst>
              <a:ext uri="{FF2B5EF4-FFF2-40B4-BE49-F238E27FC236}">
                <a16:creationId xmlns:a16="http://schemas.microsoft.com/office/drawing/2014/main" id="{EEBD5BCD-74C1-0092-B068-452E6D3C0BFB}"/>
              </a:ext>
            </a:extLst>
          </p:cNvPr>
          <p:cNvSpPr txBox="1"/>
          <p:nvPr/>
        </p:nvSpPr>
        <p:spPr>
          <a:xfrm>
            <a:off x="8256494" y="4313248"/>
            <a:ext cx="796066" cy="369332"/>
          </a:xfrm>
          <a:prstGeom prst="rect">
            <a:avLst/>
          </a:prstGeom>
          <a:noFill/>
        </p:spPr>
        <p:txBody>
          <a:bodyPr wrap="square" rtlCol="0">
            <a:spAutoFit/>
          </a:bodyPr>
          <a:lstStyle/>
          <a:p>
            <a:r>
              <a:rPr lang="en-IN" dirty="0"/>
              <a:t>SOD</a:t>
            </a:r>
          </a:p>
        </p:txBody>
      </p:sp>
      <p:sp>
        <p:nvSpPr>
          <p:cNvPr id="11" name="Slide Number Placeholder 10">
            <a:extLst>
              <a:ext uri="{FF2B5EF4-FFF2-40B4-BE49-F238E27FC236}">
                <a16:creationId xmlns:a16="http://schemas.microsoft.com/office/drawing/2014/main" id="{6845C74A-FA9B-BC72-E533-7380529F5A86}"/>
              </a:ext>
            </a:extLst>
          </p:cNvPr>
          <p:cNvSpPr>
            <a:spLocks noGrp="1"/>
          </p:cNvSpPr>
          <p:nvPr>
            <p:ph type="sldNum" sz="quarter" idx="12"/>
          </p:nvPr>
        </p:nvSpPr>
        <p:spPr/>
        <p:txBody>
          <a:bodyPr/>
          <a:lstStyle/>
          <a:p>
            <a:fld id="{48F63A3B-78C7-47BE-AE5E-E10140E04643}" type="slidenum">
              <a:rPr lang="en-US" smtClean="0"/>
              <a:t>10</a:t>
            </a:fld>
            <a:endParaRPr lang="en-US" dirty="0"/>
          </a:p>
        </p:txBody>
      </p:sp>
    </p:spTree>
    <p:extLst>
      <p:ext uri="{BB962C8B-B14F-4D97-AF65-F5344CB8AC3E}">
        <p14:creationId xmlns:p14="http://schemas.microsoft.com/office/powerpoint/2010/main" val="3060173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a:extLst>
              <a:ext uri="{FF2B5EF4-FFF2-40B4-BE49-F238E27FC236}">
                <a16:creationId xmlns:a16="http://schemas.microsoft.com/office/drawing/2014/main" id="{27C87CBC-B75C-3B47-EE12-E9BD646E4EC6}"/>
              </a:ext>
            </a:extLst>
          </p:cNvPr>
          <p:cNvSpPr txBox="1"/>
          <p:nvPr/>
        </p:nvSpPr>
        <p:spPr>
          <a:xfrm>
            <a:off x="1014095" y="762000"/>
            <a:ext cx="10555605" cy="623248"/>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dirty="0">
                <a:solidFill>
                  <a:schemeClr val="tx1">
                    <a:lumMod val="50000"/>
                  </a:schemeClr>
                </a:solidFill>
              </a:rPr>
              <a:t>Multivariate (Multiple) Linear Regression is a statistical test used to predict Hardness  using one or more other variables.</a:t>
            </a:r>
          </a:p>
        </p:txBody>
      </p:sp>
      <p:sp>
        <p:nvSpPr>
          <p:cNvPr id="6" name="Text Box 3">
            <a:extLst>
              <a:ext uri="{FF2B5EF4-FFF2-40B4-BE49-F238E27FC236}">
                <a16:creationId xmlns:a16="http://schemas.microsoft.com/office/drawing/2014/main" id="{326A7A53-0829-58F8-9154-F240C2CEB9BD}"/>
              </a:ext>
            </a:extLst>
          </p:cNvPr>
          <p:cNvSpPr txBox="1"/>
          <p:nvPr/>
        </p:nvSpPr>
        <p:spPr>
          <a:xfrm>
            <a:off x="1088390" y="178435"/>
            <a:ext cx="7414260" cy="52322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b="1" dirty="0"/>
              <a:t>MULTIVARIATE  LINEAR REGRESSION METHOD</a:t>
            </a:r>
          </a:p>
        </p:txBody>
      </p:sp>
      <p:cxnSp>
        <p:nvCxnSpPr>
          <p:cNvPr id="7" name="Straight Connector 6">
            <a:extLst>
              <a:ext uri="{FF2B5EF4-FFF2-40B4-BE49-F238E27FC236}">
                <a16:creationId xmlns:a16="http://schemas.microsoft.com/office/drawing/2014/main" id="{D18B8622-AFA7-1978-5519-EED3F0597F35}"/>
              </a:ext>
            </a:extLst>
          </p:cNvPr>
          <p:cNvCxnSpPr>
            <a:cxnSpLocks/>
          </p:cNvCxnSpPr>
          <p:nvPr/>
        </p:nvCxnSpPr>
        <p:spPr>
          <a:xfrm>
            <a:off x="419735" y="4005580"/>
            <a:ext cx="323215" cy="33020"/>
          </a:xfrm>
          <a:prstGeom prst="line">
            <a:avLst/>
          </a:prstGeom>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427D0C45-9FDF-3FD9-A41C-706D53D4450E}"/>
              </a:ext>
            </a:extLst>
          </p:cNvPr>
          <p:cNvPicPr>
            <a:picLocks noChangeAspect="1"/>
          </p:cNvPicPr>
          <p:nvPr/>
        </p:nvPicPr>
        <p:blipFill>
          <a:blip r:embed="rId2"/>
          <a:stretch>
            <a:fillRect/>
          </a:stretch>
        </p:blipFill>
        <p:spPr>
          <a:xfrm>
            <a:off x="1898311" y="2612281"/>
            <a:ext cx="7868219" cy="2931884"/>
          </a:xfrm>
          <a:prstGeom prst="rect">
            <a:avLst/>
          </a:prstGeom>
        </p:spPr>
      </p:pic>
      <p:sp>
        <p:nvSpPr>
          <p:cNvPr id="2" name="Slide Number Placeholder 1">
            <a:extLst>
              <a:ext uri="{FF2B5EF4-FFF2-40B4-BE49-F238E27FC236}">
                <a16:creationId xmlns:a16="http://schemas.microsoft.com/office/drawing/2014/main" id="{B1F172CA-CDE8-CDED-90E4-D675A62FCAEC}"/>
              </a:ext>
            </a:extLst>
          </p:cNvPr>
          <p:cNvSpPr>
            <a:spLocks noGrp="1"/>
          </p:cNvSpPr>
          <p:nvPr>
            <p:ph type="sldNum" sz="quarter" idx="12"/>
          </p:nvPr>
        </p:nvSpPr>
        <p:spPr/>
        <p:txBody>
          <a:bodyPr/>
          <a:lstStyle/>
          <a:p>
            <a:fld id="{48F63A3B-78C7-47BE-AE5E-E10140E04643}" type="slidenum">
              <a:rPr lang="en-US" smtClean="0"/>
              <a:t>11</a:t>
            </a:fld>
            <a:endParaRPr lang="en-US" dirty="0"/>
          </a:p>
        </p:txBody>
      </p:sp>
    </p:spTree>
    <p:extLst>
      <p:ext uri="{BB962C8B-B14F-4D97-AF65-F5344CB8AC3E}">
        <p14:creationId xmlns:p14="http://schemas.microsoft.com/office/powerpoint/2010/main" val="1348029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DAE03AD4-947C-A159-A493-A2E09E2164AA}"/>
              </a:ext>
            </a:extLst>
          </p:cNvPr>
          <p:cNvSpPr txBox="1"/>
          <p:nvPr/>
        </p:nvSpPr>
        <p:spPr>
          <a:xfrm>
            <a:off x="3487617" y="16405"/>
            <a:ext cx="5207490" cy="41549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2800" b="1" dirty="0">
                <a:latin typeface="Gill Sans Nova" panose="020B0602020104020203" pitchFamily="34" charset="0"/>
                <a:cs typeface="Times New Roman" panose="02020603050405020304" pitchFamily="18" charset="0"/>
              </a:rPr>
              <a:t>RESULTS AND DISCUSSION</a:t>
            </a:r>
            <a:endParaRPr lang="en-IN" sz="2800" b="1" dirty="0">
              <a:latin typeface="Gill Sans Nova" panose="020B0602020104020203" pitchFamily="34" charset="0"/>
              <a:cs typeface="Times New Roman" panose="02020603050405020304" pitchFamily="18" charset="0"/>
            </a:endParaRPr>
          </a:p>
        </p:txBody>
      </p:sp>
      <p:sp>
        <p:nvSpPr>
          <p:cNvPr id="5" name="TextBox 1">
            <a:extLst>
              <a:ext uri="{FF2B5EF4-FFF2-40B4-BE49-F238E27FC236}">
                <a16:creationId xmlns:a16="http://schemas.microsoft.com/office/drawing/2014/main" id="{F145AC95-19B5-F9D0-08DB-A9272B111C8D}"/>
              </a:ext>
            </a:extLst>
          </p:cNvPr>
          <p:cNvSpPr txBox="1"/>
          <p:nvPr/>
        </p:nvSpPr>
        <p:spPr>
          <a:xfrm>
            <a:off x="346459" y="436964"/>
            <a:ext cx="4184906" cy="461665"/>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2400" b="1" dirty="0">
                <a:cs typeface="Times New Roman"/>
              </a:rPr>
              <a:t>COATING THICKNESS </a:t>
            </a:r>
            <a:r>
              <a:rPr lang="en-IN" sz="2400" b="1" dirty="0">
                <a:cs typeface="Times New Roman"/>
              </a:rPr>
              <a:t>ANALYSIS</a:t>
            </a:r>
            <a:endParaRPr lang="en-IN" b="1" dirty="0">
              <a:cs typeface="Times New Roman"/>
            </a:endParaRPr>
          </a:p>
        </p:txBody>
      </p:sp>
      <p:graphicFrame>
        <p:nvGraphicFramePr>
          <p:cNvPr id="2" name="Chart 1">
            <a:extLst>
              <a:ext uri="{FF2B5EF4-FFF2-40B4-BE49-F238E27FC236}">
                <a16:creationId xmlns:a16="http://schemas.microsoft.com/office/drawing/2014/main" id="{BEBD7A7C-19AF-1231-6D10-7959A974A406}"/>
              </a:ext>
            </a:extLst>
          </p:cNvPr>
          <p:cNvGraphicFramePr>
            <a:graphicFrameLocks/>
          </p:cNvGraphicFramePr>
          <p:nvPr>
            <p:extLst>
              <p:ext uri="{D42A27DB-BD31-4B8C-83A1-F6EECF244321}">
                <p14:modId xmlns:p14="http://schemas.microsoft.com/office/powerpoint/2010/main" val="3272009597"/>
              </p:ext>
            </p:extLst>
          </p:nvPr>
        </p:nvGraphicFramePr>
        <p:xfrm>
          <a:off x="152912" y="3294298"/>
          <a:ext cx="3884067"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4051E8D5-4CEC-6E7A-A2C3-3D2274BCFB86}"/>
              </a:ext>
            </a:extLst>
          </p:cNvPr>
          <p:cNvGraphicFramePr>
            <a:graphicFrameLocks/>
          </p:cNvGraphicFramePr>
          <p:nvPr>
            <p:extLst>
              <p:ext uri="{D42A27DB-BD31-4B8C-83A1-F6EECF244321}">
                <p14:modId xmlns:p14="http://schemas.microsoft.com/office/powerpoint/2010/main" val="3800900423"/>
              </p:ext>
            </p:extLst>
          </p:nvPr>
        </p:nvGraphicFramePr>
        <p:xfrm>
          <a:off x="4036979" y="3294298"/>
          <a:ext cx="3581114" cy="2727697"/>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5ABBE36B-98D9-0C54-420D-AA6A42CA1A3C}"/>
              </a:ext>
            </a:extLst>
          </p:cNvPr>
          <p:cNvSpPr txBox="1"/>
          <p:nvPr/>
        </p:nvSpPr>
        <p:spPr>
          <a:xfrm>
            <a:off x="8336604" y="700391"/>
            <a:ext cx="2577830" cy="369332"/>
          </a:xfrm>
          <a:prstGeom prst="rect">
            <a:avLst/>
          </a:prstGeom>
          <a:noFill/>
        </p:spPr>
        <p:txBody>
          <a:bodyPr wrap="square" rtlCol="0">
            <a:spAutoFit/>
          </a:bodyPr>
          <a:lstStyle/>
          <a:p>
            <a:r>
              <a:rPr lang="en-IN" b="0" i="0" dirty="0">
                <a:solidFill>
                  <a:srgbClr val="212121"/>
                </a:solidFill>
                <a:effectLst/>
                <a:latin typeface="-apple-system"/>
              </a:rPr>
              <a:t>Ba(NO</a:t>
            </a:r>
            <a:r>
              <a:rPr lang="en-IN" b="0" i="0" baseline="-25000" dirty="0">
                <a:solidFill>
                  <a:srgbClr val="212121"/>
                </a:solidFill>
                <a:effectLst/>
                <a:latin typeface="-apple-system"/>
              </a:rPr>
              <a:t>3</a:t>
            </a:r>
            <a:r>
              <a:rPr lang="en-IN" b="0" i="0" dirty="0">
                <a:solidFill>
                  <a:srgbClr val="212121"/>
                </a:solidFill>
                <a:effectLst/>
                <a:latin typeface="-apple-system"/>
              </a:rPr>
              <a:t>)</a:t>
            </a:r>
            <a:r>
              <a:rPr lang="en-IN" b="0" i="0" baseline="-25000" dirty="0">
                <a:solidFill>
                  <a:srgbClr val="212121"/>
                </a:solidFill>
                <a:effectLst/>
                <a:latin typeface="-apple-system"/>
              </a:rPr>
              <a:t>2</a:t>
            </a:r>
            <a:r>
              <a:rPr lang="en-IN" dirty="0"/>
              <a:t>=2gm(const.)</a:t>
            </a:r>
          </a:p>
        </p:txBody>
      </p:sp>
      <p:pic>
        <p:nvPicPr>
          <p:cNvPr id="9" name="Picture 8">
            <a:extLst>
              <a:ext uri="{FF2B5EF4-FFF2-40B4-BE49-F238E27FC236}">
                <a16:creationId xmlns:a16="http://schemas.microsoft.com/office/drawing/2014/main" id="{18340605-1B61-352C-2394-7D40FE8AD0AB}"/>
              </a:ext>
            </a:extLst>
          </p:cNvPr>
          <p:cNvPicPr>
            <a:picLocks noChangeAspect="1"/>
          </p:cNvPicPr>
          <p:nvPr/>
        </p:nvPicPr>
        <p:blipFill rotWithShape="1">
          <a:blip r:embed="rId4"/>
          <a:srcRect t="36988" b="19766"/>
          <a:stretch/>
        </p:blipFill>
        <p:spPr>
          <a:xfrm>
            <a:off x="3223791" y="1430168"/>
            <a:ext cx="5207489" cy="1848626"/>
          </a:xfrm>
          <a:prstGeom prst="rect">
            <a:avLst/>
          </a:prstGeom>
        </p:spPr>
      </p:pic>
      <p:graphicFrame>
        <p:nvGraphicFramePr>
          <p:cNvPr id="10" name="Chart 9" title="Chart">
            <a:extLst>
              <a:ext uri="{FF2B5EF4-FFF2-40B4-BE49-F238E27FC236}">
                <a16:creationId xmlns:a16="http://schemas.microsoft.com/office/drawing/2014/main" id="{00000000-0008-0000-0000-000003000000}"/>
              </a:ext>
            </a:extLst>
          </p:cNvPr>
          <p:cNvGraphicFramePr>
            <a:graphicFrameLocks/>
          </p:cNvGraphicFramePr>
          <p:nvPr>
            <p:extLst>
              <p:ext uri="{D42A27DB-BD31-4B8C-83A1-F6EECF244321}">
                <p14:modId xmlns:p14="http://schemas.microsoft.com/office/powerpoint/2010/main" val="3759745556"/>
              </p:ext>
            </p:extLst>
          </p:nvPr>
        </p:nvGraphicFramePr>
        <p:xfrm>
          <a:off x="7618093" y="3275239"/>
          <a:ext cx="4389121" cy="2746755"/>
        </p:xfrm>
        <a:graphic>
          <a:graphicData uri="http://schemas.openxmlformats.org/drawingml/2006/chart">
            <c:chart xmlns:c="http://schemas.openxmlformats.org/drawingml/2006/chart" xmlns:r="http://schemas.openxmlformats.org/officeDocument/2006/relationships" r:id="rId5"/>
          </a:graphicData>
        </a:graphic>
      </p:graphicFrame>
      <p:sp>
        <p:nvSpPr>
          <p:cNvPr id="11" name="Slide Number Placeholder 10">
            <a:extLst>
              <a:ext uri="{FF2B5EF4-FFF2-40B4-BE49-F238E27FC236}">
                <a16:creationId xmlns:a16="http://schemas.microsoft.com/office/drawing/2014/main" id="{D97D4C87-4371-836D-3F6F-1795308EC180}"/>
              </a:ext>
            </a:extLst>
          </p:cNvPr>
          <p:cNvSpPr>
            <a:spLocks noGrp="1"/>
          </p:cNvSpPr>
          <p:nvPr>
            <p:ph type="sldNum" sz="quarter" idx="12"/>
          </p:nvPr>
        </p:nvSpPr>
        <p:spPr/>
        <p:txBody>
          <a:bodyPr/>
          <a:lstStyle/>
          <a:p>
            <a:fld id="{48F63A3B-78C7-47BE-AE5E-E10140E04643}" type="slidenum">
              <a:rPr lang="en-US" smtClean="0"/>
              <a:t>12</a:t>
            </a:fld>
            <a:endParaRPr lang="en-US" dirty="0"/>
          </a:p>
        </p:txBody>
      </p:sp>
      <p:sp>
        <p:nvSpPr>
          <p:cNvPr id="12" name="TextBox 11">
            <a:extLst>
              <a:ext uri="{FF2B5EF4-FFF2-40B4-BE49-F238E27FC236}">
                <a16:creationId xmlns:a16="http://schemas.microsoft.com/office/drawing/2014/main" id="{AE0C5BF5-2726-9C82-7381-CE259E06172D}"/>
              </a:ext>
            </a:extLst>
          </p:cNvPr>
          <p:cNvSpPr txBox="1"/>
          <p:nvPr/>
        </p:nvSpPr>
        <p:spPr>
          <a:xfrm>
            <a:off x="5720353" y="2890403"/>
            <a:ext cx="2710927" cy="369332"/>
          </a:xfrm>
          <a:prstGeom prst="rect">
            <a:avLst/>
          </a:prstGeom>
          <a:noFill/>
        </p:spPr>
        <p:txBody>
          <a:bodyPr wrap="square" rtlCol="0">
            <a:spAutoFit/>
          </a:bodyPr>
          <a:lstStyle/>
          <a:p>
            <a:r>
              <a:rPr lang="en-IN" dirty="0"/>
              <a:t>Al-2gm,</a:t>
            </a:r>
            <a:r>
              <a:rPr lang="en-IN" b="0" i="0" dirty="0">
                <a:solidFill>
                  <a:srgbClr val="212121"/>
                </a:solidFill>
                <a:effectLst/>
                <a:latin typeface="-apple-system"/>
              </a:rPr>
              <a:t> </a:t>
            </a:r>
            <a:r>
              <a:rPr lang="en-IN" sz="1400" b="0" i="0" dirty="0">
                <a:solidFill>
                  <a:srgbClr val="212121"/>
                </a:solidFill>
                <a:effectLst/>
                <a:latin typeface="-apple-system"/>
              </a:rPr>
              <a:t>Ba(NO</a:t>
            </a:r>
            <a:r>
              <a:rPr lang="en-IN" sz="1400" b="0" i="0" baseline="-25000" dirty="0">
                <a:solidFill>
                  <a:srgbClr val="212121"/>
                </a:solidFill>
                <a:effectLst/>
                <a:latin typeface="-apple-system"/>
              </a:rPr>
              <a:t>3</a:t>
            </a:r>
            <a:r>
              <a:rPr lang="en-IN" sz="1400" b="0" i="0" dirty="0">
                <a:solidFill>
                  <a:srgbClr val="212121"/>
                </a:solidFill>
                <a:effectLst/>
                <a:latin typeface="-apple-system"/>
              </a:rPr>
              <a:t>)</a:t>
            </a:r>
            <a:r>
              <a:rPr lang="en-IN" sz="1400" b="0" i="0" baseline="-25000" dirty="0">
                <a:solidFill>
                  <a:srgbClr val="212121"/>
                </a:solidFill>
                <a:effectLst/>
                <a:latin typeface="-apple-system"/>
              </a:rPr>
              <a:t>2</a:t>
            </a:r>
            <a:r>
              <a:rPr lang="en-IN" sz="1400" dirty="0"/>
              <a:t>=2gm,SOD=60</a:t>
            </a:r>
          </a:p>
        </p:txBody>
      </p:sp>
    </p:spTree>
    <p:extLst>
      <p:ext uri="{BB962C8B-B14F-4D97-AF65-F5344CB8AC3E}">
        <p14:creationId xmlns:p14="http://schemas.microsoft.com/office/powerpoint/2010/main" val="23186073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8473BF-1DE0-EE28-782B-4C5EC99B2443}"/>
              </a:ext>
            </a:extLst>
          </p:cNvPr>
          <p:cNvPicPr>
            <a:picLocks noChangeAspect="1"/>
          </p:cNvPicPr>
          <p:nvPr/>
        </p:nvPicPr>
        <p:blipFill>
          <a:blip r:embed="rId2"/>
          <a:stretch>
            <a:fillRect/>
          </a:stretch>
        </p:blipFill>
        <p:spPr>
          <a:xfrm>
            <a:off x="2479455" y="717171"/>
            <a:ext cx="3344145" cy="2711826"/>
          </a:xfrm>
          <a:prstGeom prst="rect">
            <a:avLst/>
          </a:prstGeom>
        </p:spPr>
      </p:pic>
      <p:pic>
        <p:nvPicPr>
          <p:cNvPr id="7" name="Picture 6">
            <a:extLst>
              <a:ext uri="{FF2B5EF4-FFF2-40B4-BE49-F238E27FC236}">
                <a16:creationId xmlns:a16="http://schemas.microsoft.com/office/drawing/2014/main" id="{D36910BB-4122-36E2-F0F6-0390773AFD61}"/>
              </a:ext>
            </a:extLst>
          </p:cNvPr>
          <p:cNvPicPr>
            <a:picLocks noChangeAspect="1"/>
          </p:cNvPicPr>
          <p:nvPr/>
        </p:nvPicPr>
        <p:blipFill>
          <a:blip r:embed="rId3"/>
          <a:stretch>
            <a:fillRect/>
          </a:stretch>
        </p:blipFill>
        <p:spPr>
          <a:xfrm>
            <a:off x="6550265" y="771719"/>
            <a:ext cx="3321600" cy="2657280"/>
          </a:xfrm>
          <a:prstGeom prst="rect">
            <a:avLst/>
          </a:prstGeom>
        </p:spPr>
      </p:pic>
      <p:pic>
        <p:nvPicPr>
          <p:cNvPr id="9" name="Picture 8">
            <a:extLst>
              <a:ext uri="{FF2B5EF4-FFF2-40B4-BE49-F238E27FC236}">
                <a16:creationId xmlns:a16="http://schemas.microsoft.com/office/drawing/2014/main" id="{86CB8398-BC63-80D5-BFA5-695E20B561AC}"/>
              </a:ext>
            </a:extLst>
          </p:cNvPr>
          <p:cNvPicPr>
            <a:picLocks noChangeAspect="1"/>
          </p:cNvPicPr>
          <p:nvPr/>
        </p:nvPicPr>
        <p:blipFill>
          <a:blip r:embed="rId4"/>
          <a:stretch>
            <a:fillRect/>
          </a:stretch>
        </p:blipFill>
        <p:spPr>
          <a:xfrm>
            <a:off x="2472106" y="3428997"/>
            <a:ext cx="3343890" cy="2675112"/>
          </a:xfrm>
          <a:prstGeom prst="rect">
            <a:avLst/>
          </a:prstGeom>
        </p:spPr>
      </p:pic>
      <p:sp>
        <p:nvSpPr>
          <p:cNvPr id="13" name="TextBox 12">
            <a:extLst>
              <a:ext uri="{FF2B5EF4-FFF2-40B4-BE49-F238E27FC236}">
                <a16:creationId xmlns:a16="http://schemas.microsoft.com/office/drawing/2014/main" id="{A6096959-8176-BEF9-2775-12C8DF9F5721}"/>
              </a:ext>
            </a:extLst>
          </p:cNvPr>
          <p:cNvSpPr txBox="1"/>
          <p:nvPr/>
        </p:nvSpPr>
        <p:spPr>
          <a:xfrm>
            <a:off x="9940045" y="710957"/>
            <a:ext cx="6094206" cy="646331"/>
          </a:xfrm>
          <a:prstGeom prst="rect">
            <a:avLst/>
          </a:prstGeom>
          <a:noFill/>
        </p:spPr>
        <p:txBody>
          <a:bodyPr wrap="square">
            <a:spAutoFit/>
          </a:bodyPr>
          <a:lstStyle/>
          <a:p>
            <a:r>
              <a:rPr lang="en-IN" b="0" i="0" dirty="0">
                <a:solidFill>
                  <a:srgbClr val="212121"/>
                </a:solidFill>
                <a:effectLst/>
                <a:latin typeface="-apple-system"/>
              </a:rPr>
              <a:t>Ba(NO</a:t>
            </a:r>
            <a:r>
              <a:rPr lang="en-IN" b="0" i="0" baseline="-25000" dirty="0">
                <a:solidFill>
                  <a:srgbClr val="212121"/>
                </a:solidFill>
                <a:effectLst/>
                <a:latin typeface="-apple-system"/>
              </a:rPr>
              <a:t>3</a:t>
            </a:r>
            <a:r>
              <a:rPr lang="en-IN" b="0" i="0" dirty="0">
                <a:solidFill>
                  <a:srgbClr val="212121"/>
                </a:solidFill>
                <a:effectLst/>
                <a:latin typeface="-apple-system"/>
              </a:rPr>
              <a:t>)</a:t>
            </a:r>
            <a:r>
              <a:rPr lang="en-IN" b="0" i="0" baseline="-25000" dirty="0">
                <a:solidFill>
                  <a:srgbClr val="212121"/>
                </a:solidFill>
                <a:effectLst/>
                <a:latin typeface="-apple-system"/>
              </a:rPr>
              <a:t>2</a:t>
            </a:r>
            <a:r>
              <a:rPr lang="en-IN" dirty="0"/>
              <a:t>=2gm(const.)</a:t>
            </a:r>
          </a:p>
          <a:p>
            <a:r>
              <a:rPr lang="en-IN" dirty="0"/>
              <a:t>SOD=60mm</a:t>
            </a:r>
          </a:p>
        </p:txBody>
      </p:sp>
      <p:sp>
        <p:nvSpPr>
          <p:cNvPr id="15" name="TextBox 14">
            <a:extLst>
              <a:ext uri="{FF2B5EF4-FFF2-40B4-BE49-F238E27FC236}">
                <a16:creationId xmlns:a16="http://schemas.microsoft.com/office/drawing/2014/main" id="{BC0BEC69-5497-B06D-9F61-F971434E8ED7}"/>
              </a:ext>
            </a:extLst>
          </p:cNvPr>
          <p:cNvSpPr txBox="1"/>
          <p:nvPr/>
        </p:nvSpPr>
        <p:spPr>
          <a:xfrm>
            <a:off x="4958042" y="2861971"/>
            <a:ext cx="1237129" cy="369332"/>
          </a:xfrm>
          <a:prstGeom prst="rect">
            <a:avLst/>
          </a:prstGeom>
          <a:noFill/>
        </p:spPr>
        <p:txBody>
          <a:bodyPr wrap="square" rtlCol="0">
            <a:spAutoFit/>
          </a:bodyPr>
          <a:lstStyle/>
          <a:p>
            <a:r>
              <a:rPr lang="en-IN" dirty="0">
                <a:solidFill>
                  <a:srgbClr val="FF0000"/>
                </a:solidFill>
              </a:rPr>
              <a:t>Al=1gm</a:t>
            </a:r>
          </a:p>
        </p:txBody>
      </p:sp>
      <p:sp>
        <p:nvSpPr>
          <p:cNvPr id="16" name="TextBox 15">
            <a:extLst>
              <a:ext uri="{FF2B5EF4-FFF2-40B4-BE49-F238E27FC236}">
                <a16:creationId xmlns:a16="http://schemas.microsoft.com/office/drawing/2014/main" id="{4A954806-F7FC-B181-732F-FCBE1BF55F7A}"/>
              </a:ext>
            </a:extLst>
          </p:cNvPr>
          <p:cNvSpPr txBox="1"/>
          <p:nvPr/>
        </p:nvSpPr>
        <p:spPr>
          <a:xfrm>
            <a:off x="8525615" y="2883488"/>
            <a:ext cx="1043492" cy="369332"/>
          </a:xfrm>
          <a:prstGeom prst="rect">
            <a:avLst/>
          </a:prstGeom>
          <a:noFill/>
        </p:spPr>
        <p:txBody>
          <a:bodyPr wrap="square" rtlCol="0">
            <a:spAutoFit/>
          </a:bodyPr>
          <a:lstStyle/>
          <a:p>
            <a:r>
              <a:rPr lang="en-IN" dirty="0">
                <a:solidFill>
                  <a:srgbClr val="FF0000"/>
                </a:solidFill>
              </a:rPr>
              <a:t>Al-1.5gm</a:t>
            </a:r>
          </a:p>
        </p:txBody>
      </p:sp>
      <p:sp>
        <p:nvSpPr>
          <p:cNvPr id="17" name="TextBox 16">
            <a:extLst>
              <a:ext uri="{FF2B5EF4-FFF2-40B4-BE49-F238E27FC236}">
                <a16:creationId xmlns:a16="http://schemas.microsoft.com/office/drawing/2014/main" id="{B66F5EA6-8CF2-B949-2F69-0C985E6ED41F}"/>
              </a:ext>
            </a:extLst>
          </p:cNvPr>
          <p:cNvSpPr txBox="1"/>
          <p:nvPr/>
        </p:nvSpPr>
        <p:spPr>
          <a:xfrm>
            <a:off x="4998298" y="5550356"/>
            <a:ext cx="946673" cy="369332"/>
          </a:xfrm>
          <a:prstGeom prst="rect">
            <a:avLst/>
          </a:prstGeom>
          <a:noFill/>
        </p:spPr>
        <p:txBody>
          <a:bodyPr wrap="square" rtlCol="0">
            <a:spAutoFit/>
          </a:bodyPr>
          <a:lstStyle/>
          <a:p>
            <a:r>
              <a:rPr lang="en-IN" dirty="0">
                <a:solidFill>
                  <a:srgbClr val="FF0000"/>
                </a:solidFill>
              </a:rPr>
              <a:t>Al-2gm</a:t>
            </a:r>
          </a:p>
        </p:txBody>
      </p:sp>
      <p:sp>
        <p:nvSpPr>
          <p:cNvPr id="20" name="TextBox 19">
            <a:extLst>
              <a:ext uri="{FF2B5EF4-FFF2-40B4-BE49-F238E27FC236}">
                <a16:creationId xmlns:a16="http://schemas.microsoft.com/office/drawing/2014/main" id="{9DBEF820-8D72-58A1-A9DA-ECD9F77575C7}"/>
              </a:ext>
            </a:extLst>
          </p:cNvPr>
          <p:cNvSpPr txBox="1"/>
          <p:nvPr/>
        </p:nvSpPr>
        <p:spPr>
          <a:xfrm>
            <a:off x="2394137" y="231466"/>
            <a:ext cx="3839357" cy="461665"/>
          </a:xfrm>
          <a:prstGeom prst="rect">
            <a:avLst/>
          </a:prstGeom>
          <a:noFill/>
        </p:spPr>
        <p:txBody>
          <a:bodyPr wrap="square" rtlCol="0">
            <a:spAutoFit/>
          </a:bodyPr>
          <a:lstStyle/>
          <a:p>
            <a:r>
              <a:rPr lang="en-IN" sz="2400" b="1" dirty="0"/>
              <a:t>FESEM Images</a:t>
            </a:r>
          </a:p>
        </p:txBody>
      </p:sp>
      <p:sp>
        <p:nvSpPr>
          <p:cNvPr id="21" name="Slide Number Placeholder 20">
            <a:extLst>
              <a:ext uri="{FF2B5EF4-FFF2-40B4-BE49-F238E27FC236}">
                <a16:creationId xmlns:a16="http://schemas.microsoft.com/office/drawing/2014/main" id="{E1854948-659B-6381-A0EB-85C0D6F0C128}"/>
              </a:ext>
            </a:extLst>
          </p:cNvPr>
          <p:cNvSpPr>
            <a:spLocks noGrp="1"/>
          </p:cNvSpPr>
          <p:nvPr>
            <p:ph type="sldNum" sz="quarter" idx="12"/>
          </p:nvPr>
        </p:nvSpPr>
        <p:spPr/>
        <p:txBody>
          <a:bodyPr/>
          <a:lstStyle/>
          <a:p>
            <a:fld id="{48F63A3B-78C7-47BE-AE5E-E10140E04643}" type="slidenum">
              <a:rPr lang="en-US" smtClean="0"/>
              <a:t>13</a:t>
            </a:fld>
            <a:endParaRPr lang="en-US" dirty="0"/>
          </a:p>
        </p:txBody>
      </p:sp>
      <p:cxnSp>
        <p:nvCxnSpPr>
          <p:cNvPr id="31" name="Straight Arrow Connector 30">
            <a:extLst>
              <a:ext uri="{FF2B5EF4-FFF2-40B4-BE49-F238E27FC236}">
                <a16:creationId xmlns:a16="http://schemas.microsoft.com/office/drawing/2014/main" id="{778E84AF-1FBA-7A61-FFFB-A6CC554820A4}"/>
              </a:ext>
            </a:extLst>
          </p:cNvPr>
          <p:cNvCxnSpPr>
            <a:cxnSpLocks/>
          </p:cNvCxnSpPr>
          <p:nvPr/>
        </p:nvCxnSpPr>
        <p:spPr>
          <a:xfrm flipH="1">
            <a:off x="4313816" y="1957892"/>
            <a:ext cx="1368964" cy="904079"/>
          </a:xfrm>
          <a:prstGeom prst="straightConnector1">
            <a:avLst/>
          </a:prstGeom>
          <a:ln w="3175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3" name="Straight Arrow Connector 32">
            <a:extLst>
              <a:ext uri="{FF2B5EF4-FFF2-40B4-BE49-F238E27FC236}">
                <a16:creationId xmlns:a16="http://schemas.microsoft.com/office/drawing/2014/main" id="{72D65DBF-26A7-E520-53B8-09A308495925}"/>
              </a:ext>
            </a:extLst>
          </p:cNvPr>
          <p:cNvCxnSpPr>
            <a:cxnSpLocks/>
          </p:cNvCxnSpPr>
          <p:nvPr/>
        </p:nvCxnSpPr>
        <p:spPr>
          <a:xfrm>
            <a:off x="6557869" y="1935081"/>
            <a:ext cx="1069502" cy="342201"/>
          </a:xfrm>
          <a:prstGeom prst="straightConnector1">
            <a:avLst/>
          </a:prstGeom>
          <a:ln w="31750" cap="flat" cmpd="sng" algn="ctr">
            <a:solidFill>
              <a:srgbClr val="FF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5" name="TextBox 34">
            <a:extLst>
              <a:ext uri="{FF2B5EF4-FFF2-40B4-BE49-F238E27FC236}">
                <a16:creationId xmlns:a16="http://schemas.microsoft.com/office/drawing/2014/main" id="{D6575350-0F1C-E9F6-180A-BD9ED401C1F2}"/>
              </a:ext>
            </a:extLst>
          </p:cNvPr>
          <p:cNvSpPr txBox="1"/>
          <p:nvPr/>
        </p:nvSpPr>
        <p:spPr>
          <a:xfrm>
            <a:off x="5682780" y="1665463"/>
            <a:ext cx="1406337" cy="369332"/>
          </a:xfrm>
          <a:prstGeom prst="rect">
            <a:avLst/>
          </a:prstGeom>
          <a:noFill/>
        </p:spPr>
        <p:txBody>
          <a:bodyPr wrap="square" rtlCol="0">
            <a:spAutoFit/>
          </a:bodyPr>
          <a:lstStyle/>
          <a:p>
            <a:r>
              <a:rPr lang="en-IN" dirty="0">
                <a:solidFill>
                  <a:srgbClr val="C00000"/>
                </a:solidFill>
              </a:rPr>
              <a:t>Globules</a:t>
            </a:r>
          </a:p>
        </p:txBody>
      </p:sp>
      <p:pic>
        <p:nvPicPr>
          <p:cNvPr id="39" name="Picture 38">
            <a:extLst>
              <a:ext uri="{FF2B5EF4-FFF2-40B4-BE49-F238E27FC236}">
                <a16:creationId xmlns:a16="http://schemas.microsoft.com/office/drawing/2014/main" id="{D52AA39E-99EF-F852-4018-16F9349EEF78}"/>
              </a:ext>
            </a:extLst>
          </p:cNvPr>
          <p:cNvPicPr>
            <a:picLocks noChangeAspect="1"/>
          </p:cNvPicPr>
          <p:nvPr/>
        </p:nvPicPr>
        <p:blipFill>
          <a:blip r:embed="rId5"/>
          <a:stretch>
            <a:fillRect/>
          </a:stretch>
        </p:blipFill>
        <p:spPr>
          <a:xfrm>
            <a:off x="6550265" y="3446830"/>
            <a:ext cx="3321598" cy="2657279"/>
          </a:xfrm>
          <a:prstGeom prst="rect">
            <a:avLst/>
          </a:prstGeom>
        </p:spPr>
      </p:pic>
      <p:sp>
        <p:nvSpPr>
          <p:cNvPr id="40" name="TextBox 39">
            <a:extLst>
              <a:ext uri="{FF2B5EF4-FFF2-40B4-BE49-F238E27FC236}">
                <a16:creationId xmlns:a16="http://schemas.microsoft.com/office/drawing/2014/main" id="{31C61DAC-981C-459D-341E-1BE176CC987F}"/>
              </a:ext>
            </a:extLst>
          </p:cNvPr>
          <p:cNvSpPr txBox="1"/>
          <p:nvPr/>
        </p:nvSpPr>
        <p:spPr>
          <a:xfrm>
            <a:off x="8674229" y="5550356"/>
            <a:ext cx="1265816" cy="369332"/>
          </a:xfrm>
          <a:prstGeom prst="rect">
            <a:avLst/>
          </a:prstGeom>
          <a:noFill/>
        </p:spPr>
        <p:txBody>
          <a:bodyPr wrap="square" rtlCol="0">
            <a:spAutoFit/>
          </a:bodyPr>
          <a:lstStyle/>
          <a:p>
            <a:r>
              <a:rPr lang="en-IN" dirty="0">
                <a:solidFill>
                  <a:srgbClr val="FF0000"/>
                </a:solidFill>
              </a:rPr>
              <a:t>Al-2.5gm</a:t>
            </a:r>
          </a:p>
        </p:txBody>
      </p:sp>
    </p:spTree>
    <p:extLst>
      <p:ext uri="{BB962C8B-B14F-4D97-AF65-F5344CB8AC3E}">
        <p14:creationId xmlns:p14="http://schemas.microsoft.com/office/powerpoint/2010/main" val="9193807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title="Chart">
            <a:extLst>
              <a:ext uri="{FF2B5EF4-FFF2-40B4-BE49-F238E27FC236}">
                <a16:creationId xmlns:a16="http://schemas.microsoft.com/office/drawing/2014/main" id="{00000000-0008-0000-0000-000002000000}"/>
              </a:ext>
            </a:extLst>
          </p:cNvPr>
          <p:cNvGraphicFramePr>
            <a:graphicFrameLocks/>
          </p:cNvGraphicFramePr>
          <p:nvPr>
            <p:extLst>
              <p:ext uri="{D42A27DB-BD31-4B8C-83A1-F6EECF244321}">
                <p14:modId xmlns:p14="http://schemas.microsoft.com/office/powerpoint/2010/main" val="2204951481"/>
              </p:ext>
            </p:extLst>
          </p:nvPr>
        </p:nvGraphicFramePr>
        <p:xfrm>
          <a:off x="158855" y="1151068"/>
          <a:ext cx="4276957" cy="312067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2EC78BF7-F468-4483-CF4F-DA67F7ADEF6C}"/>
              </a:ext>
            </a:extLst>
          </p:cNvPr>
          <p:cNvGraphicFramePr>
            <a:graphicFrameLocks/>
          </p:cNvGraphicFramePr>
          <p:nvPr>
            <p:extLst>
              <p:ext uri="{D42A27DB-BD31-4B8C-83A1-F6EECF244321}">
                <p14:modId xmlns:p14="http://schemas.microsoft.com/office/powerpoint/2010/main" val="3485912658"/>
              </p:ext>
            </p:extLst>
          </p:nvPr>
        </p:nvGraphicFramePr>
        <p:xfrm>
          <a:off x="8444753" y="1161480"/>
          <a:ext cx="3588392" cy="313848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24A91983-D8B8-7EF5-7326-B63612DF05FE}"/>
              </a:ext>
            </a:extLst>
          </p:cNvPr>
          <p:cNvGraphicFramePr>
            <a:graphicFrameLocks/>
          </p:cNvGraphicFramePr>
          <p:nvPr>
            <p:extLst>
              <p:ext uri="{D42A27DB-BD31-4B8C-83A1-F6EECF244321}">
                <p14:modId xmlns:p14="http://schemas.microsoft.com/office/powerpoint/2010/main" val="4227760810"/>
              </p:ext>
            </p:extLst>
          </p:nvPr>
        </p:nvGraphicFramePr>
        <p:xfrm>
          <a:off x="4435812" y="1156274"/>
          <a:ext cx="4008941" cy="3138486"/>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8C1504D2-7BAE-3A72-2468-BD08068CEA93}"/>
              </a:ext>
            </a:extLst>
          </p:cNvPr>
          <p:cNvSpPr txBox="1"/>
          <p:nvPr/>
        </p:nvSpPr>
        <p:spPr>
          <a:xfrm>
            <a:off x="0" y="260670"/>
            <a:ext cx="5748247" cy="523220"/>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sz="2800" b="1" dirty="0">
                <a:latin typeface="Calibri (Body)"/>
              </a:rPr>
              <a:t> COATING ROUGHNESS ANALYSIS</a:t>
            </a:r>
          </a:p>
        </p:txBody>
      </p:sp>
      <p:sp>
        <p:nvSpPr>
          <p:cNvPr id="15" name="TextBox 14">
            <a:extLst>
              <a:ext uri="{FF2B5EF4-FFF2-40B4-BE49-F238E27FC236}">
                <a16:creationId xmlns:a16="http://schemas.microsoft.com/office/drawing/2014/main" id="{16C5CD42-9531-5FF0-EA9F-8EF9FB76EB74}"/>
              </a:ext>
            </a:extLst>
          </p:cNvPr>
          <p:cNvSpPr txBox="1"/>
          <p:nvPr/>
        </p:nvSpPr>
        <p:spPr>
          <a:xfrm>
            <a:off x="8336604" y="396749"/>
            <a:ext cx="2577830" cy="369332"/>
          </a:xfrm>
          <a:prstGeom prst="rect">
            <a:avLst/>
          </a:prstGeom>
          <a:noFill/>
        </p:spPr>
        <p:txBody>
          <a:bodyPr wrap="square" rtlCol="0">
            <a:spAutoFit/>
          </a:bodyPr>
          <a:lstStyle/>
          <a:p>
            <a:r>
              <a:rPr lang="en-IN" b="0" i="0" dirty="0">
                <a:solidFill>
                  <a:srgbClr val="212121"/>
                </a:solidFill>
                <a:effectLst/>
                <a:latin typeface="-apple-system"/>
              </a:rPr>
              <a:t>Ba(NO</a:t>
            </a:r>
            <a:r>
              <a:rPr lang="en-IN" b="0" i="0" baseline="-25000" dirty="0">
                <a:solidFill>
                  <a:srgbClr val="212121"/>
                </a:solidFill>
                <a:effectLst/>
                <a:latin typeface="-apple-system"/>
              </a:rPr>
              <a:t>3</a:t>
            </a:r>
            <a:r>
              <a:rPr lang="en-IN" b="0" i="0" dirty="0">
                <a:solidFill>
                  <a:srgbClr val="212121"/>
                </a:solidFill>
                <a:effectLst/>
                <a:latin typeface="-apple-system"/>
              </a:rPr>
              <a:t>)</a:t>
            </a:r>
            <a:r>
              <a:rPr lang="en-IN" b="0" i="0" baseline="-25000" dirty="0">
                <a:solidFill>
                  <a:srgbClr val="212121"/>
                </a:solidFill>
                <a:effectLst/>
                <a:latin typeface="-apple-system"/>
              </a:rPr>
              <a:t>2</a:t>
            </a:r>
            <a:r>
              <a:rPr lang="en-IN" dirty="0"/>
              <a:t>=2gm(const.)</a:t>
            </a:r>
          </a:p>
        </p:txBody>
      </p:sp>
      <p:sp>
        <p:nvSpPr>
          <p:cNvPr id="16" name="Slide Number Placeholder 15">
            <a:extLst>
              <a:ext uri="{FF2B5EF4-FFF2-40B4-BE49-F238E27FC236}">
                <a16:creationId xmlns:a16="http://schemas.microsoft.com/office/drawing/2014/main" id="{575BB363-03D1-52E9-5C26-C4A37C2E8A92}"/>
              </a:ext>
            </a:extLst>
          </p:cNvPr>
          <p:cNvSpPr>
            <a:spLocks noGrp="1"/>
          </p:cNvSpPr>
          <p:nvPr>
            <p:ph type="sldNum" sz="quarter" idx="12"/>
          </p:nvPr>
        </p:nvSpPr>
        <p:spPr/>
        <p:txBody>
          <a:bodyPr/>
          <a:lstStyle/>
          <a:p>
            <a:fld id="{48F63A3B-78C7-47BE-AE5E-E10140E04643}" type="slidenum">
              <a:rPr lang="en-US" smtClean="0"/>
              <a:t>14</a:t>
            </a:fld>
            <a:endParaRPr lang="en-US" dirty="0"/>
          </a:p>
        </p:txBody>
      </p:sp>
    </p:spTree>
    <p:extLst>
      <p:ext uri="{BB962C8B-B14F-4D97-AF65-F5344CB8AC3E}">
        <p14:creationId xmlns:p14="http://schemas.microsoft.com/office/powerpoint/2010/main" val="3851078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E54E3BB-903D-167C-5632-7BF844584439}"/>
              </a:ext>
            </a:extLst>
          </p:cNvPr>
          <p:cNvSpPr>
            <a:spLocks noGrp="1"/>
          </p:cNvSpPr>
          <p:nvPr>
            <p:ph type="sldNum" sz="quarter" idx="12"/>
          </p:nvPr>
        </p:nvSpPr>
        <p:spPr/>
        <p:txBody>
          <a:bodyPr/>
          <a:lstStyle/>
          <a:p>
            <a:fld id="{48F63A3B-78C7-47BE-AE5E-E10140E04643}" type="slidenum">
              <a:rPr lang="en-US" smtClean="0"/>
              <a:t>15</a:t>
            </a:fld>
            <a:endParaRPr lang="en-US" dirty="0"/>
          </a:p>
        </p:txBody>
      </p:sp>
      <p:sp>
        <p:nvSpPr>
          <p:cNvPr id="5" name="TextBox 4">
            <a:extLst>
              <a:ext uri="{FF2B5EF4-FFF2-40B4-BE49-F238E27FC236}">
                <a16:creationId xmlns:a16="http://schemas.microsoft.com/office/drawing/2014/main" id="{5028352E-3BF4-4316-57CE-68B18E687CD3}"/>
              </a:ext>
            </a:extLst>
          </p:cNvPr>
          <p:cNvSpPr txBox="1"/>
          <p:nvPr/>
        </p:nvSpPr>
        <p:spPr>
          <a:xfrm>
            <a:off x="1907353" y="871369"/>
            <a:ext cx="3679116" cy="461665"/>
          </a:xfrm>
          <a:prstGeom prst="rect">
            <a:avLst/>
          </a:prstGeom>
          <a:noFill/>
        </p:spPr>
        <p:txBody>
          <a:bodyPr wrap="square" rtlCol="0">
            <a:spAutoFit/>
          </a:bodyPr>
          <a:lstStyle/>
          <a:p>
            <a:r>
              <a:rPr lang="en-IN" sz="2400" b="1" dirty="0"/>
              <a:t>Cross Sectional SEM Image</a:t>
            </a:r>
          </a:p>
        </p:txBody>
      </p:sp>
      <p:sp>
        <p:nvSpPr>
          <p:cNvPr id="30" name="TextBox 29">
            <a:extLst>
              <a:ext uri="{FF2B5EF4-FFF2-40B4-BE49-F238E27FC236}">
                <a16:creationId xmlns:a16="http://schemas.microsoft.com/office/drawing/2014/main" id="{475B9717-BC1C-565D-88E6-A0877339176D}"/>
              </a:ext>
            </a:extLst>
          </p:cNvPr>
          <p:cNvSpPr txBox="1"/>
          <p:nvPr/>
        </p:nvSpPr>
        <p:spPr>
          <a:xfrm>
            <a:off x="7763883" y="3469635"/>
            <a:ext cx="1478280" cy="369332"/>
          </a:xfrm>
          <a:prstGeom prst="rect">
            <a:avLst/>
          </a:prstGeom>
          <a:noFill/>
        </p:spPr>
        <p:txBody>
          <a:bodyPr wrap="square" rtlCol="0">
            <a:spAutoFit/>
          </a:bodyPr>
          <a:lstStyle/>
          <a:p>
            <a:r>
              <a:rPr lang="en-IN" dirty="0"/>
              <a:t>Coating</a:t>
            </a:r>
          </a:p>
        </p:txBody>
      </p:sp>
      <p:sp>
        <p:nvSpPr>
          <p:cNvPr id="31" name="TextBox 30">
            <a:extLst>
              <a:ext uri="{FF2B5EF4-FFF2-40B4-BE49-F238E27FC236}">
                <a16:creationId xmlns:a16="http://schemas.microsoft.com/office/drawing/2014/main" id="{9E64CC51-9C22-5502-B3EF-11B7BB5E5046}"/>
              </a:ext>
            </a:extLst>
          </p:cNvPr>
          <p:cNvSpPr txBox="1"/>
          <p:nvPr/>
        </p:nvSpPr>
        <p:spPr>
          <a:xfrm>
            <a:off x="8085604" y="2842698"/>
            <a:ext cx="1289125" cy="369332"/>
          </a:xfrm>
          <a:prstGeom prst="rect">
            <a:avLst/>
          </a:prstGeom>
          <a:noFill/>
        </p:spPr>
        <p:txBody>
          <a:bodyPr wrap="square" rtlCol="0">
            <a:spAutoFit/>
          </a:bodyPr>
          <a:lstStyle/>
          <a:p>
            <a:r>
              <a:rPr lang="en-IN" dirty="0"/>
              <a:t>resin</a:t>
            </a:r>
          </a:p>
        </p:txBody>
      </p:sp>
      <p:pic>
        <p:nvPicPr>
          <p:cNvPr id="34" name="Picture 33">
            <a:extLst>
              <a:ext uri="{FF2B5EF4-FFF2-40B4-BE49-F238E27FC236}">
                <a16:creationId xmlns:a16="http://schemas.microsoft.com/office/drawing/2014/main" id="{B25DB735-9EA7-7C87-985A-BF280175D1A2}"/>
              </a:ext>
            </a:extLst>
          </p:cNvPr>
          <p:cNvPicPr>
            <a:picLocks noChangeAspect="1"/>
          </p:cNvPicPr>
          <p:nvPr/>
        </p:nvPicPr>
        <p:blipFill>
          <a:blip r:embed="rId2"/>
          <a:stretch>
            <a:fillRect/>
          </a:stretch>
        </p:blipFill>
        <p:spPr>
          <a:xfrm>
            <a:off x="1907353" y="1581375"/>
            <a:ext cx="5199530" cy="3899648"/>
          </a:xfrm>
          <a:prstGeom prst="rect">
            <a:avLst/>
          </a:prstGeom>
        </p:spPr>
      </p:pic>
      <p:cxnSp>
        <p:nvCxnSpPr>
          <p:cNvPr id="35" name="Straight Arrow Connector 34">
            <a:extLst>
              <a:ext uri="{FF2B5EF4-FFF2-40B4-BE49-F238E27FC236}">
                <a16:creationId xmlns:a16="http://schemas.microsoft.com/office/drawing/2014/main" id="{72ACDB3A-9CB5-FAED-0A69-0C12D58FFF8A}"/>
              </a:ext>
            </a:extLst>
          </p:cNvPr>
          <p:cNvCxnSpPr>
            <a:cxnSpLocks/>
          </p:cNvCxnSpPr>
          <p:nvPr/>
        </p:nvCxnSpPr>
        <p:spPr>
          <a:xfrm flipH="1" flipV="1">
            <a:off x="5281501" y="3145277"/>
            <a:ext cx="1904607" cy="11833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5E0BA43-E7B2-37EE-C687-6FBDAFC9F072}"/>
              </a:ext>
            </a:extLst>
          </p:cNvPr>
          <p:cNvCxnSpPr>
            <a:cxnSpLocks/>
          </p:cNvCxnSpPr>
          <p:nvPr/>
        </p:nvCxnSpPr>
        <p:spPr>
          <a:xfrm flipH="1" flipV="1">
            <a:off x="6793455" y="2921046"/>
            <a:ext cx="1078005" cy="6051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6CDD033F-357F-C753-2395-E3846B20D18B}"/>
              </a:ext>
            </a:extLst>
          </p:cNvPr>
          <p:cNvCxnSpPr>
            <a:cxnSpLocks/>
          </p:cNvCxnSpPr>
          <p:nvPr/>
        </p:nvCxnSpPr>
        <p:spPr>
          <a:xfrm flipH="1" flipV="1">
            <a:off x="6593317" y="2066931"/>
            <a:ext cx="1478280" cy="8775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1880FFFC-79D7-6135-3D91-5F3E25AE2F02}"/>
              </a:ext>
            </a:extLst>
          </p:cNvPr>
          <p:cNvSpPr txBox="1"/>
          <p:nvPr/>
        </p:nvSpPr>
        <p:spPr>
          <a:xfrm>
            <a:off x="4121523" y="4812749"/>
            <a:ext cx="2586318" cy="369332"/>
          </a:xfrm>
          <a:prstGeom prst="rect">
            <a:avLst/>
          </a:prstGeom>
          <a:noFill/>
        </p:spPr>
        <p:txBody>
          <a:bodyPr wrap="square" rtlCol="0">
            <a:spAutoFit/>
          </a:bodyPr>
          <a:lstStyle/>
          <a:p>
            <a:r>
              <a:rPr lang="en-IN" dirty="0"/>
              <a:t>Substrate</a:t>
            </a:r>
          </a:p>
        </p:txBody>
      </p:sp>
      <p:sp>
        <p:nvSpPr>
          <p:cNvPr id="40" name="TextBox 39">
            <a:extLst>
              <a:ext uri="{FF2B5EF4-FFF2-40B4-BE49-F238E27FC236}">
                <a16:creationId xmlns:a16="http://schemas.microsoft.com/office/drawing/2014/main" id="{2121F4BC-AEE5-7C16-ADE3-86533B1464B9}"/>
              </a:ext>
            </a:extLst>
          </p:cNvPr>
          <p:cNvSpPr txBox="1"/>
          <p:nvPr/>
        </p:nvSpPr>
        <p:spPr>
          <a:xfrm>
            <a:off x="7186108" y="4230192"/>
            <a:ext cx="1478280" cy="369332"/>
          </a:xfrm>
          <a:prstGeom prst="rect">
            <a:avLst/>
          </a:prstGeom>
          <a:noFill/>
        </p:spPr>
        <p:txBody>
          <a:bodyPr wrap="square" rtlCol="0">
            <a:spAutoFit/>
          </a:bodyPr>
          <a:lstStyle/>
          <a:p>
            <a:r>
              <a:rPr lang="en-IN" dirty="0"/>
              <a:t>porosity</a:t>
            </a:r>
          </a:p>
        </p:txBody>
      </p:sp>
      <p:sp>
        <p:nvSpPr>
          <p:cNvPr id="41" name="TextBox 40">
            <a:extLst>
              <a:ext uri="{FF2B5EF4-FFF2-40B4-BE49-F238E27FC236}">
                <a16:creationId xmlns:a16="http://schemas.microsoft.com/office/drawing/2014/main" id="{E968063B-CA49-72C8-1951-A062A8737265}"/>
              </a:ext>
            </a:extLst>
          </p:cNvPr>
          <p:cNvSpPr txBox="1"/>
          <p:nvPr/>
        </p:nvSpPr>
        <p:spPr>
          <a:xfrm>
            <a:off x="8780677" y="1300961"/>
            <a:ext cx="1289125" cy="923330"/>
          </a:xfrm>
          <a:prstGeom prst="rect">
            <a:avLst/>
          </a:prstGeom>
          <a:noFill/>
        </p:spPr>
        <p:txBody>
          <a:bodyPr wrap="square" rtlCol="0">
            <a:spAutoFit/>
          </a:bodyPr>
          <a:lstStyle/>
          <a:p>
            <a:r>
              <a:rPr lang="en-IN" dirty="0"/>
              <a:t>SOD- 60</a:t>
            </a:r>
          </a:p>
          <a:p>
            <a:r>
              <a:rPr lang="en-IN" dirty="0"/>
              <a:t>Al-1gm</a:t>
            </a:r>
          </a:p>
          <a:p>
            <a:r>
              <a:rPr lang="en-IN" b="0" i="0" dirty="0">
                <a:solidFill>
                  <a:srgbClr val="212121"/>
                </a:solidFill>
                <a:effectLst/>
                <a:latin typeface="-apple-system"/>
              </a:rPr>
              <a:t>Ba(NO</a:t>
            </a:r>
            <a:r>
              <a:rPr lang="en-IN" b="0" i="0" baseline="-25000" dirty="0">
                <a:solidFill>
                  <a:srgbClr val="212121"/>
                </a:solidFill>
                <a:effectLst/>
                <a:latin typeface="-apple-system"/>
              </a:rPr>
              <a:t>3</a:t>
            </a:r>
            <a:r>
              <a:rPr lang="en-IN" b="0" i="0" dirty="0">
                <a:solidFill>
                  <a:srgbClr val="212121"/>
                </a:solidFill>
                <a:effectLst/>
                <a:latin typeface="-apple-system"/>
              </a:rPr>
              <a:t>)</a:t>
            </a:r>
            <a:r>
              <a:rPr lang="en-IN" b="0" i="0" baseline="-25000" dirty="0">
                <a:solidFill>
                  <a:srgbClr val="212121"/>
                </a:solidFill>
                <a:effectLst/>
                <a:latin typeface="-apple-system"/>
              </a:rPr>
              <a:t>2</a:t>
            </a:r>
          </a:p>
        </p:txBody>
      </p:sp>
    </p:spTree>
    <p:extLst>
      <p:ext uri="{BB962C8B-B14F-4D97-AF65-F5344CB8AC3E}">
        <p14:creationId xmlns:p14="http://schemas.microsoft.com/office/powerpoint/2010/main" val="16999197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89988AA8-0F4D-C494-0D0F-149405409706}"/>
              </a:ext>
            </a:extLst>
          </p:cNvPr>
          <p:cNvSpPr txBox="1"/>
          <p:nvPr/>
        </p:nvSpPr>
        <p:spPr>
          <a:xfrm>
            <a:off x="571287" y="322051"/>
            <a:ext cx="5524713" cy="52322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sz="2800" b="1" dirty="0">
                <a:latin typeface="Gill Sans Nova" panose="020B0602020104020203" pitchFamily="34" charset="0"/>
              </a:rPr>
              <a:t>XRD ANALYSIS OF COATING</a:t>
            </a:r>
          </a:p>
        </p:txBody>
      </p:sp>
      <p:pic>
        <p:nvPicPr>
          <p:cNvPr id="5" name="Picture 5">
            <a:extLst>
              <a:ext uri="{FF2B5EF4-FFF2-40B4-BE49-F238E27FC236}">
                <a16:creationId xmlns:a16="http://schemas.microsoft.com/office/drawing/2014/main" id="{5535135F-796A-84B3-4AC0-DB9508AE3F7C}"/>
              </a:ext>
            </a:extLst>
          </p:cNvPr>
          <p:cNvPicPr>
            <a:picLocks noChangeAspect="1"/>
          </p:cNvPicPr>
          <p:nvPr/>
        </p:nvPicPr>
        <p:blipFill>
          <a:blip r:embed="rId2"/>
          <a:stretch>
            <a:fillRect/>
          </a:stretch>
        </p:blipFill>
        <p:spPr>
          <a:xfrm>
            <a:off x="603126" y="845271"/>
            <a:ext cx="11297875" cy="5458251"/>
          </a:xfrm>
          <a:prstGeom prst="rect">
            <a:avLst/>
          </a:prstGeom>
        </p:spPr>
      </p:pic>
      <p:sp>
        <p:nvSpPr>
          <p:cNvPr id="2" name="Slide Number Placeholder 1">
            <a:extLst>
              <a:ext uri="{FF2B5EF4-FFF2-40B4-BE49-F238E27FC236}">
                <a16:creationId xmlns:a16="http://schemas.microsoft.com/office/drawing/2014/main" id="{DC032F2C-B14D-AD88-7B55-0A01085C960E}"/>
              </a:ext>
            </a:extLst>
          </p:cNvPr>
          <p:cNvSpPr>
            <a:spLocks noGrp="1"/>
          </p:cNvSpPr>
          <p:nvPr>
            <p:ph type="sldNum" sz="quarter" idx="12"/>
          </p:nvPr>
        </p:nvSpPr>
        <p:spPr/>
        <p:txBody>
          <a:bodyPr/>
          <a:lstStyle/>
          <a:p>
            <a:fld id="{48F63A3B-78C7-47BE-AE5E-E10140E04643}" type="slidenum">
              <a:rPr lang="en-US" smtClean="0"/>
              <a:t>16</a:t>
            </a:fld>
            <a:endParaRPr lang="en-US" dirty="0"/>
          </a:p>
        </p:txBody>
      </p:sp>
    </p:spTree>
    <p:extLst>
      <p:ext uri="{BB962C8B-B14F-4D97-AF65-F5344CB8AC3E}">
        <p14:creationId xmlns:p14="http://schemas.microsoft.com/office/powerpoint/2010/main" val="18772863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DC88DA5F-4B2B-BCBC-DA8B-320E8601C187}"/>
              </a:ext>
            </a:extLst>
          </p:cNvPr>
          <p:cNvGraphicFramePr>
            <a:graphicFrameLocks/>
          </p:cNvGraphicFramePr>
          <p:nvPr>
            <p:extLst>
              <p:ext uri="{D42A27DB-BD31-4B8C-83A1-F6EECF244321}">
                <p14:modId xmlns:p14="http://schemas.microsoft.com/office/powerpoint/2010/main" val="13914256"/>
              </p:ext>
            </p:extLst>
          </p:nvPr>
        </p:nvGraphicFramePr>
        <p:xfrm>
          <a:off x="376137" y="1814209"/>
          <a:ext cx="3855396" cy="267024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9D263168-1F0E-6479-6BF5-9D4ED97662DF}"/>
              </a:ext>
            </a:extLst>
          </p:cNvPr>
          <p:cNvGraphicFramePr>
            <a:graphicFrameLocks/>
          </p:cNvGraphicFramePr>
          <p:nvPr>
            <p:extLst>
              <p:ext uri="{D42A27DB-BD31-4B8C-83A1-F6EECF244321}">
                <p14:modId xmlns:p14="http://schemas.microsoft.com/office/powerpoint/2010/main" val="2303023797"/>
              </p:ext>
            </p:extLst>
          </p:nvPr>
        </p:nvGraphicFramePr>
        <p:xfrm>
          <a:off x="4231533" y="1814209"/>
          <a:ext cx="3952673" cy="267024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DEEBAC24-D679-EEF4-D7D2-7983A54C9BA1}"/>
              </a:ext>
            </a:extLst>
          </p:cNvPr>
          <p:cNvGraphicFramePr>
            <a:graphicFrameLocks/>
          </p:cNvGraphicFramePr>
          <p:nvPr>
            <p:extLst>
              <p:ext uri="{D42A27DB-BD31-4B8C-83A1-F6EECF244321}">
                <p14:modId xmlns:p14="http://schemas.microsoft.com/office/powerpoint/2010/main" val="3998398816"/>
              </p:ext>
            </p:extLst>
          </p:nvPr>
        </p:nvGraphicFramePr>
        <p:xfrm>
          <a:off x="8184206" y="1814209"/>
          <a:ext cx="3832697" cy="2670242"/>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a:extLst>
              <a:ext uri="{FF2B5EF4-FFF2-40B4-BE49-F238E27FC236}">
                <a16:creationId xmlns:a16="http://schemas.microsoft.com/office/drawing/2014/main" id="{E7BD7FA2-608D-CC9B-C8B8-57F67959DC6A}"/>
              </a:ext>
            </a:extLst>
          </p:cNvPr>
          <p:cNvSpPr txBox="1"/>
          <p:nvPr/>
        </p:nvSpPr>
        <p:spPr>
          <a:xfrm>
            <a:off x="389105" y="947474"/>
            <a:ext cx="5706895" cy="523220"/>
          </a:xfrm>
          <a:prstGeom prst="rect">
            <a:avLst/>
          </a:prstGeom>
          <a:noFill/>
        </p:spPr>
        <p:txBody>
          <a:bodyPr wrap="square" rtlCol="0">
            <a:spAutoFit/>
          </a:bodyPr>
          <a:lstStyle/>
          <a:p>
            <a:r>
              <a:rPr lang="en-IN" sz="2800" b="1" dirty="0"/>
              <a:t>HARDNESS OF COATING </a:t>
            </a:r>
          </a:p>
        </p:txBody>
      </p:sp>
      <p:sp>
        <p:nvSpPr>
          <p:cNvPr id="8" name="TextBox 7">
            <a:extLst>
              <a:ext uri="{FF2B5EF4-FFF2-40B4-BE49-F238E27FC236}">
                <a16:creationId xmlns:a16="http://schemas.microsoft.com/office/drawing/2014/main" id="{E5E60537-928E-1F8E-95F5-1E5B77F3847F}"/>
              </a:ext>
            </a:extLst>
          </p:cNvPr>
          <p:cNvSpPr txBox="1"/>
          <p:nvPr/>
        </p:nvSpPr>
        <p:spPr>
          <a:xfrm>
            <a:off x="9111155" y="1024418"/>
            <a:ext cx="2577830" cy="369332"/>
          </a:xfrm>
          <a:prstGeom prst="rect">
            <a:avLst/>
          </a:prstGeom>
          <a:noFill/>
        </p:spPr>
        <p:txBody>
          <a:bodyPr wrap="square" rtlCol="0">
            <a:spAutoFit/>
          </a:bodyPr>
          <a:lstStyle/>
          <a:p>
            <a:r>
              <a:rPr lang="en-IN" b="0" i="0" dirty="0">
                <a:solidFill>
                  <a:srgbClr val="212121"/>
                </a:solidFill>
                <a:effectLst/>
                <a:latin typeface="-apple-system"/>
              </a:rPr>
              <a:t>Ba(NO</a:t>
            </a:r>
            <a:r>
              <a:rPr lang="en-IN" b="0" i="0" baseline="-25000" dirty="0">
                <a:solidFill>
                  <a:srgbClr val="212121"/>
                </a:solidFill>
                <a:effectLst/>
                <a:latin typeface="-apple-system"/>
              </a:rPr>
              <a:t>3</a:t>
            </a:r>
            <a:r>
              <a:rPr lang="en-IN" b="0" i="0" dirty="0">
                <a:solidFill>
                  <a:srgbClr val="212121"/>
                </a:solidFill>
                <a:effectLst/>
                <a:latin typeface="-apple-system"/>
              </a:rPr>
              <a:t>)</a:t>
            </a:r>
            <a:r>
              <a:rPr lang="en-IN" b="0" i="0" baseline="-25000" dirty="0">
                <a:solidFill>
                  <a:srgbClr val="212121"/>
                </a:solidFill>
                <a:effectLst/>
                <a:latin typeface="-apple-system"/>
              </a:rPr>
              <a:t>2</a:t>
            </a:r>
            <a:r>
              <a:rPr lang="en-IN" dirty="0"/>
              <a:t>=2gm(const.)</a:t>
            </a:r>
          </a:p>
        </p:txBody>
      </p:sp>
      <p:sp>
        <p:nvSpPr>
          <p:cNvPr id="9" name="Slide Number Placeholder 8">
            <a:extLst>
              <a:ext uri="{FF2B5EF4-FFF2-40B4-BE49-F238E27FC236}">
                <a16:creationId xmlns:a16="http://schemas.microsoft.com/office/drawing/2014/main" id="{E45400CC-57D8-A907-9236-D6A1FACF4069}"/>
              </a:ext>
            </a:extLst>
          </p:cNvPr>
          <p:cNvSpPr>
            <a:spLocks noGrp="1"/>
          </p:cNvSpPr>
          <p:nvPr>
            <p:ph type="sldNum" sz="quarter" idx="12"/>
          </p:nvPr>
        </p:nvSpPr>
        <p:spPr/>
        <p:txBody>
          <a:bodyPr/>
          <a:lstStyle/>
          <a:p>
            <a:fld id="{48F63A3B-78C7-47BE-AE5E-E10140E04643}" type="slidenum">
              <a:rPr lang="en-US" smtClean="0"/>
              <a:t>17</a:t>
            </a:fld>
            <a:endParaRPr lang="en-US" dirty="0"/>
          </a:p>
        </p:txBody>
      </p:sp>
    </p:spTree>
    <p:extLst>
      <p:ext uri="{BB962C8B-B14F-4D97-AF65-F5344CB8AC3E}">
        <p14:creationId xmlns:p14="http://schemas.microsoft.com/office/powerpoint/2010/main" val="3827489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9DD5457-4761-EDA0-9050-8501443EFB0E}"/>
              </a:ext>
            </a:extLst>
          </p:cNvPr>
          <p:cNvSpPr txBox="1"/>
          <p:nvPr/>
        </p:nvSpPr>
        <p:spPr>
          <a:xfrm>
            <a:off x="753315" y="235524"/>
            <a:ext cx="769143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cs typeface="Calibri"/>
              </a:rPr>
              <a:t>HARDNESS ANALYSIS OF SUBSTRATE AT DIFFERENT DEPTH</a:t>
            </a:r>
            <a:endParaRPr lang="en-US" sz="2400" b="1" dirty="0"/>
          </a:p>
        </p:txBody>
      </p:sp>
      <p:sp>
        <p:nvSpPr>
          <p:cNvPr id="9" name="TextBox 8">
            <a:extLst>
              <a:ext uri="{FF2B5EF4-FFF2-40B4-BE49-F238E27FC236}">
                <a16:creationId xmlns:a16="http://schemas.microsoft.com/office/drawing/2014/main" id="{9CCD8F62-57D1-7F3A-6444-A64C20E74A4F}"/>
              </a:ext>
            </a:extLst>
          </p:cNvPr>
          <p:cNvSpPr txBox="1"/>
          <p:nvPr/>
        </p:nvSpPr>
        <p:spPr>
          <a:xfrm>
            <a:off x="8170082" y="316820"/>
            <a:ext cx="145831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cs typeface="Calibri"/>
              </a:rPr>
              <a:t>SOD=60mm</a:t>
            </a:r>
            <a:endParaRPr lang="en-US" dirty="0"/>
          </a:p>
        </p:txBody>
      </p:sp>
      <p:graphicFrame>
        <p:nvGraphicFramePr>
          <p:cNvPr id="3" name="Chart 2">
            <a:extLst>
              <a:ext uri="{FF2B5EF4-FFF2-40B4-BE49-F238E27FC236}">
                <a16:creationId xmlns:a16="http://schemas.microsoft.com/office/drawing/2014/main" id="{58BB8340-C3FD-1011-D28F-62BE4BD30FE8}"/>
              </a:ext>
            </a:extLst>
          </p:cNvPr>
          <p:cNvGraphicFramePr>
            <a:graphicFrameLocks/>
          </p:cNvGraphicFramePr>
          <p:nvPr>
            <p:extLst>
              <p:ext uri="{D42A27DB-BD31-4B8C-83A1-F6EECF244321}">
                <p14:modId xmlns:p14="http://schemas.microsoft.com/office/powerpoint/2010/main" val="2499673151"/>
              </p:ext>
            </p:extLst>
          </p:nvPr>
        </p:nvGraphicFramePr>
        <p:xfrm>
          <a:off x="753316" y="794405"/>
          <a:ext cx="4507822" cy="274320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a:extLst>
              <a:ext uri="{FF2B5EF4-FFF2-40B4-BE49-F238E27FC236}">
                <a16:creationId xmlns:a16="http://schemas.microsoft.com/office/drawing/2014/main" id="{4DB92C00-E028-3647-5CB9-FEF422B92BEF}"/>
              </a:ext>
              <a:ext uri="{147F2762-F138-4A5C-976F-8EAC2B608ADB}">
                <a16:predDERef xmlns:a16="http://schemas.microsoft.com/office/drawing/2014/main" pred="{58BB8340-C3FD-1011-D28F-62BE4BD30FE8}"/>
              </a:ext>
            </a:extLst>
          </p:cNvPr>
          <p:cNvGraphicFramePr>
            <a:graphicFrameLocks/>
          </p:cNvGraphicFramePr>
          <p:nvPr>
            <p:extLst>
              <p:ext uri="{D42A27DB-BD31-4B8C-83A1-F6EECF244321}">
                <p14:modId xmlns:p14="http://schemas.microsoft.com/office/powerpoint/2010/main" val="3037779505"/>
              </p:ext>
            </p:extLst>
          </p:nvPr>
        </p:nvGraphicFramePr>
        <p:xfrm>
          <a:off x="5261138" y="794405"/>
          <a:ext cx="4367254" cy="274320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a:extLst>
              <a:ext uri="{FF2B5EF4-FFF2-40B4-BE49-F238E27FC236}">
                <a16:creationId xmlns:a16="http://schemas.microsoft.com/office/drawing/2014/main" id="{A211575F-9DA4-8EAB-FCFB-18F1CBAB5471}"/>
              </a:ext>
              <a:ext uri="{147F2762-F138-4A5C-976F-8EAC2B608ADB}">
                <a16:predDERef xmlns:a16="http://schemas.microsoft.com/office/drawing/2014/main" pred="{4DB92C00-E028-3647-5CB9-FEF422B92BEF}"/>
              </a:ext>
            </a:extLst>
          </p:cNvPr>
          <p:cNvGraphicFramePr>
            <a:graphicFrameLocks/>
          </p:cNvGraphicFramePr>
          <p:nvPr>
            <p:extLst>
              <p:ext uri="{D42A27DB-BD31-4B8C-83A1-F6EECF244321}">
                <p14:modId xmlns:p14="http://schemas.microsoft.com/office/powerpoint/2010/main" val="931780467"/>
              </p:ext>
            </p:extLst>
          </p:nvPr>
        </p:nvGraphicFramePr>
        <p:xfrm>
          <a:off x="753316" y="3537606"/>
          <a:ext cx="4507822" cy="276987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 name="Chart 1">
            <a:extLst>
              <a:ext uri="{FF2B5EF4-FFF2-40B4-BE49-F238E27FC236}">
                <a16:creationId xmlns:a16="http://schemas.microsoft.com/office/drawing/2014/main" id="{BD261884-FBBC-4E20-9192-35BD29B0E9CD}"/>
              </a:ext>
            </a:extLst>
          </p:cNvPr>
          <p:cNvGraphicFramePr>
            <a:graphicFrameLocks/>
          </p:cNvGraphicFramePr>
          <p:nvPr>
            <p:extLst>
              <p:ext uri="{D42A27DB-BD31-4B8C-83A1-F6EECF244321}">
                <p14:modId xmlns:p14="http://schemas.microsoft.com/office/powerpoint/2010/main" val="708963025"/>
              </p:ext>
            </p:extLst>
          </p:nvPr>
        </p:nvGraphicFramePr>
        <p:xfrm>
          <a:off x="5261138" y="3550941"/>
          <a:ext cx="4367254" cy="2743200"/>
        </p:xfrm>
        <a:graphic>
          <a:graphicData uri="http://schemas.openxmlformats.org/drawingml/2006/chart">
            <c:chart xmlns:c="http://schemas.openxmlformats.org/drawingml/2006/chart" xmlns:r="http://schemas.openxmlformats.org/officeDocument/2006/relationships" r:id="rId5"/>
          </a:graphicData>
        </a:graphic>
      </p:graphicFrame>
      <p:cxnSp>
        <p:nvCxnSpPr>
          <p:cNvPr id="12" name="Straight Connector 11">
            <a:extLst>
              <a:ext uri="{FF2B5EF4-FFF2-40B4-BE49-F238E27FC236}">
                <a16:creationId xmlns:a16="http://schemas.microsoft.com/office/drawing/2014/main" id="{BFBEB72A-C2FE-ADC1-C186-A2DDB7BA7AA5}"/>
              </a:ext>
            </a:extLst>
          </p:cNvPr>
          <p:cNvCxnSpPr>
            <a:cxnSpLocks/>
          </p:cNvCxnSpPr>
          <p:nvPr/>
        </p:nvCxnSpPr>
        <p:spPr>
          <a:xfrm>
            <a:off x="1536970" y="1789889"/>
            <a:ext cx="2684834" cy="0"/>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4" name="Straight Connector 13">
            <a:extLst>
              <a:ext uri="{FF2B5EF4-FFF2-40B4-BE49-F238E27FC236}">
                <a16:creationId xmlns:a16="http://schemas.microsoft.com/office/drawing/2014/main" id="{8C09EA79-874B-D9C7-9ABA-FF7840FF0881}"/>
              </a:ext>
            </a:extLst>
          </p:cNvPr>
          <p:cNvCxnSpPr/>
          <p:nvPr/>
        </p:nvCxnSpPr>
        <p:spPr>
          <a:xfrm>
            <a:off x="4221804" y="1789889"/>
            <a:ext cx="0" cy="116732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5EA0074A-3F87-3FD2-5D70-D85712C19FDE}"/>
              </a:ext>
            </a:extLst>
          </p:cNvPr>
          <p:cNvCxnSpPr/>
          <p:nvPr/>
        </p:nvCxnSpPr>
        <p:spPr>
          <a:xfrm>
            <a:off x="4143983" y="1789889"/>
            <a:ext cx="0"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23" name="Straight Connector 22">
            <a:extLst>
              <a:ext uri="{FF2B5EF4-FFF2-40B4-BE49-F238E27FC236}">
                <a16:creationId xmlns:a16="http://schemas.microsoft.com/office/drawing/2014/main" id="{0A135B26-1B52-6276-CDB5-A48A273B9922}"/>
              </a:ext>
            </a:extLst>
          </p:cNvPr>
          <p:cNvCxnSpPr>
            <a:cxnSpLocks/>
          </p:cNvCxnSpPr>
          <p:nvPr/>
        </p:nvCxnSpPr>
        <p:spPr>
          <a:xfrm>
            <a:off x="6008451" y="2237362"/>
            <a:ext cx="1822315" cy="0"/>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6" name="Straight Connector 25">
            <a:extLst>
              <a:ext uri="{FF2B5EF4-FFF2-40B4-BE49-F238E27FC236}">
                <a16:creationId xmlns:a16="http://schemas.microsoft.com/office/drawing/2014/main" id="{FB7B1B72-F3A0-61DA-041D-A8A3BBC7A101}"/>
              </a:ext>
            </a:extLst>
          </p:cNvPr>
          <p:cNvCxnSpPr/>
          <p:nvPr/>
        </p:nvCxnSpPr>
        <p:spPr>
          <a:xfrm>
            <a:off x="7830766" y="2237362"/>
            <a:ext cx="0" cy="719847"/>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4" name="Straight Connector 33">
            <a:extLst>
              <a:ext uri="{FF2B5EF4-FFF2-40B4-BE49-F238E27FC236}">
                <a16:creationId xmlns:a16="http://schemas.microsoft.com/office/drawing/2014/main" id="{71A654EC-F735-265B-099E-352E12B4DE63}"/>
              </a:ext>
            </a:extLst>
          </p:cNvPr>
          <p:cNvCxnSpPr/>
          <p:nvPr/>
        </p:nvCxnSpPr>
        <p:spPr>
          <a:xfrm>
            <a:off x="1536970" y="5000017"/>
            <a:ext cx="1342417" cy="0"/>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6" name="Straight Connector 35">
            <a:extLst>
              <a:ext uri="{FF2B5EF4-FFF2-40B4-BE49-F238E27FC236}">
                <a16:creationId xmlns:a16="http://schemas.microsoft.com/office/drawing/2014/main" id="{A018186E-A49F-7E49-43F2-75944E2602E4}"/>
              </a:ext>
            </a:extLst>
          </p:cNvPr>
          <p:cNvCxnSpPr/>
          <p:nvPr/>
        </p:nvCxnSpPr>
        <p:spPr>
          <a:xfrm>
            <a:off x="2879387" y="5000017"/>
            <a:ext cx="0" cy="74903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0" name="Straight Connector 49">
            <a:extLst>
              <a:ext uri="{FF2B5EF4-FFF2-40B4-BE49-F238E27FC236}">
                <a16:creationId xmlns:a16="http://schemas.microsoft.com/office/drawing/2014/main" id="{11499B1E-EBAE-028A-3BD4-72F213FFF49B}"/>
              </a:ext>
            </a:extLst>
          </p:cNvPr>
          <p:cNvCxnSpPr>
            <a:cxnSpLocks/>
          </p:cNvCxnSpPr>
          <p:nvPr/>
        </p:nvCxnSpPr>
        <p:spPr>
          <a:xfrm>
            <a:off x="5933873" y="5000017"/>
            <a:ext cx="1060315" cy="0"/>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60" name="Straight Connector 59">
            <a:extLst>
              <a:ext uri="{FF2B5EF4-FFF2-40B4-BE49-F238E27FC236}">
                <a16:creationId xmlns:a16="http://schemas.microsoft.com/office/drawing/2014/main" id="{490F37E7-70DD-A85D-4F08-836B8480D204}"/>
              </a:ext>
            </a:extLst>
          </p:cNvPr>
          <p:cNvCxnSpPr>
            <a:cxnSpLocks/>
          </p:cNvCxnSpPr>
          <p:nvPr/>
        </p:nvCxnSpPr>
        <p:spPr>
          <a:xfrm>
            <a:off x="6994188" y="5000017"/>
            <a:ext cx="0" cy="74903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0" name="TextBox 69">
            <a:extLst>
              <a:ext uri="{FF2B5EF4-FFF2-40B4-BE49-F238E27FC236}">
                <a16:creationId xmlns:a16="http://schemas.microsoft.com/office/drawing/2014/main" id="{B6A1BFA4-0FCE-A20F-D4DE-66B437F512DD}"/>
              </a:ext>
            </a:extLst>
          </p:cNvPr>
          <p:cNvSpPr txBox="1"/>
          <p:nvPr/>
        </p:nvSpPr>
        <p:spPr>
          <a:xfrm>
            <a:off x="4031735" y="1510449"/>
            <a:ext cx="1159119" cy="230832"/>
          </a:xfrm>
          <a:prstGeom prst="rect">
            <a:avLst/>
          </a:prstGeom>
          <a:noFill/>
        </p:spPr>
        <p:txBody>
          <a:bodyPr wrap="square" rtlCol="0">
            <a:spAutoFit/>
          </a:bodyPr>
          <a:lstStyle/>
          <a:p>
            <a:r>
              <a:rPr lang="en-IN" sz="900" dirty="0">
                <a:solidFill>
                  <a:srgbClr val="FF0000"/>
                </a:solidFill>
              </a:rPr>
              <a:t>(150,192)</a:t>
            </a:r>
          </a:p>
        </p:txBody>
      </p:sp>
      <p:sp>
        <p:nvSpPr>
          <p:cNvPr id="71" name="TextBox 70">
            <a:extLst>
              <a:ext uri="{FF2B5EF4-FFF2-40B4-BE49-F238E27FC236}">
                <a16:creationId xmlns:a16="http://schemas.microsoft.com/office/drawing/2014/main" id="{487AF03C-2BD3-3B07-923E-08E2169228D1}"/>
              </a:ext>
            </a:extLst>
          </p:cNvPr>
          <p:cNvSpPr txBox="1"/>
          <p:nvPr/>
        </p:nvSpPr>
        <p:spPr>
          <a:xfrm>
            <a:off x="9692729" y="5383985"/>
            <a:ext cx="1602889" cy="600164"/>
          </a:xfrm>
          <a:prstGeom prst="rect">
            <a:avLst/>
          </a:prstGeom>
          <a:noFill/>
        </p:spPr>
        <p:txBody>
          <a:bodyPr wrap="square" rtlCol="0">
            <a:spAutoFit/>
          </a:bodyPr>
          <a:lstStyle/>
          <a:p>
            <a:r>
              <a:rPr lang="en-IN" sz="1100" dirty="0"/>
              <a:t>Al 2gm</a:t>
            </a:r>
          </a:p>
          <a:p>
            <a:r>
              <a:rPr lang="en-IN" sz="1100" b="0" i="0" dirty="0">
                <a:solidFill>
                  <a:srgbClr val="212121"/>
                </a:solidFill>
                <a:effectLst/>
                <a:latin typeface="-apple-system"/>
              </a:rPr>
              <a:t>Ba(NO</a:t>
            </a:r>
            <a:r>
              <a:rPr lang="en-IN" sz="1100" b="0" i="0" baseline="-25000" dirty="0">
                <a:solidFill>
                  <a:srgbClr val="212121"/>
                </a:solidFill>
                <a:effectLst/>
                <a:latin typeface="-apple-system"/>
              </a:rPr>
              <a:t>3</a:t>
            </a:r>
            <a:r>
              <a:rPr lang="en-IN" sz="1100" b="0" i="0" dirty="0">
                <a:solidFill>
                  <a:srgbClr val="212121"/>
                </a:solidFill>
                <a:effectLst/>
                <a:latin typeface="-apple-system"/>
              </a:rPr>
              <a:t>)</a:t>
            </a:r>
            <a:r>
              <a:rPr lang="en-IN" sz="1100" b="0" i="0" baseline="-25000" dirty="0">
                <a:solidFill>
                  <a:srgbClr val="212121"/>
                </a:solidFill>
                <a:effectLst/>
                <a:latin typeface="-apple-system"/>
              </a:rPr>
              <a:t>2 </a:t>
            </a:r>
            <a:r>
              <a:rPr lang="en-IN" sz="1100" dirty="0">
                <a:solidFill>
                  <a:srgbClr val="212121"/>
                </a:solidFill>
                <a:latin typeface="-apple-system"/>
              </a:rPr>
              <a:t>2gm</a:t>
            </a:r>
          </a:p>
          <a:p>
            <a:r>
              <a:rPr lang="en-IN" sz="1100" dirty="0">
                <a:solidFill>
                  <a:srgbClr val="212121"/>
                </a:solidFill>
                <a:latin typeface="-apple-system"/>
              </a:rPr>
              <a:t>SOD=60mm</a:t>
            </a:r>
            <a:endParaRPr lang="en-IN" sz="1100" dirty="0"/>
          </a:p>
        </p:txBody>
      </p:sp>
      <p:sp>
        <p:nvSpPr>
          <p:cNvPr id="76" name="TextBox 75">
            <a:extLst>
              <a:ext uri="{FF2B5EF4-FFF2-40B4-BE49-F238E27FC236}">
                <a16:creationId xmlns:a16="http://schemas.microsoft.com/office/drawing/2014/main" id="{0958A96F-7889-42CD-F2DB-384450CDA44F}"/>
              </a:ext>
            </a:extLst>
          </p:cNvPr>
          <p:cNvSpPr txBox="1"/>
          <p:nvPr/>
        </p:nvSpPr>
        <p:spPr>
          <a:xfrm>
            <a:off x="9716421" y="1167573"/>
            <a:ext cx="683957" cy="369332"/>
          </a:xfrm>
          <a:prstGeom prst="rect">
            <a:avLst/>
          </a:prstGeom>
          <a:noFill/>
        </p:spPr>
        <p:txBody>
          <a:bodyPr wrap="square" rtlCol="0">
            <a:spAutoFit/>
          </a:bodyPr>
          <a:lstStyle/>
          <a:p>
            <a:r>
              <a:rPr lang="en-IN" dirty="0"/>
              <a:t>resin</a:t>
            </a:r>
          </a:p>
        </p:txBody>
      </p:sp>
      <p:sp>
        <p:nvSpPr>
          <p:cNvPr id="81" name="TextBox 80">
            <a:extLst>
              <a:ext uri="{FF2B5EF4-FFF2-40B4-BE49-F238E27FC236}">
                <a16:creationId xmlns:a16="http://schemas.microsoft.com/office/drawing/2014/main" id="{9FEE026F-902F-F80B-4376-27232B5C6B95}"/>
              </a:ext>
            </a:extLst>
          </p:cNvPr>
          <p:cNvSpPr txBox="1"/>
          <p:nvPr/>
        </p:nvSpPr>
        <p:spPr>
          <a:xfrm>
            <a:off x="11040379" y="1104158"/>
            <a:ext cx="1112729" cy="369332"/>
          </a:xfrm>
          <a:prstGeom prst="rect">
            <a:avLst/>
          </a:prstGeom>
          <a:noFill/>
        </p:spPr>
        <p:txBody>
          <a:bodyPr wrap="square" rtlCol="0">
            <a:spAutoFit/>
          </a:bodyPr>
          <a:lstStyle/>
          <a:p>
            <a:r>
              <a:rPr lang="en-IN" dirty="0"/>
              <a:t>Coating</a:t>
            </a:r>
          </a:p>
        </p:txBody>
      </p:sp>
      <p:pic>
        <p:nvPicPr>
          <p:cNvPr id="83" name="Picture 82">
            <a:extLst>
              <a:ext uri="{FF2B5EF4-FFF2-40B4-BE49-F238E27FC236}">
                <a16:creationId xmlns:a16="http://schemas.microsoft.com/office/drawing/2014/main" id="{42C57A56-3DE5-8373-1BA0-57A0C6F8E268}"/>
              </a:ext>
            </a:extLst>
          </p:cNvPr>
          <p:cNvPicPr>
            <a:picLocks noChangeAspect="1"/>
          </p:cNvPicPr>
          <p:nvPr/>
        </p:nvPicPr>
        <p:blipFill rotWithShape="1">
          <a:blip r:embed="rId6"/>
          <a:srcRect l="11875" t="27463" r="28328" b="-2099"/>
          <a:stretch/>
        </p:blipFill>
        <p:spPr>
          <a:xfrm rot="10800000">
            <a:off x="9768960" y="1832465"/>
            <a:ext cx="2173044" cy="3542067"/>
          </a:xfrm>
          <a:prstGeom prst="rect">
            <a:avLst/>
          </a:prstGeom>
        </p:spPr>
      </p:pic>
      <p:sp>
        <p:nvSpPr>
          <p:cNvPr id="84" name="TextBox 83">
            <a:extLst>
              <a:ext uri="{FF2B5EF4-FFF2-40B4-BE49-F238E27FC236}">
                <a16:creationId xmlns:a16="http://schemas.microsoft.com/office/drawing/2014/main" id="{3B347EB1-742F-0939-51D3-E223D2698F53}"/>
              </a:ext>
            </a:extLst>
          </p:cNvPr>
          <p:cNvSpPr txBox="1"/>
          <p:nvPr/>
        </p:nvSpPr>
        <p:spPr>
          <a:xfrm>
            <a:off x="8726200" y="5984149"/>
            <a:ext cx="830627" cy="246221"/>
          </a:xfrm>
          <a:prstGeom prst="rect">
            <a:avLst/>
          </a:prstGeom>
          <a:noFill/>
        </p:spPr>
        <p:txBody>
          <a:bodyPr wrap="square" rtlCol="0">
            <a:spAutoFit/>
          </a:bodyPr>
          <a:lstStyle/>
          <a:p>
            <a:r>
              <a:rPr lang="en-IN" sz="1000" b="1" i="0" dirty="0">
                <a:solidFill>
                  <a:srgbClr val="5F6368"/>
                </a:solidFill>
                <a:effectLst/>
                <a:latin typeface="arial" panose="020B0604020202020204" pitchFamily="34" charset="0"/>
              </a:rPr>
              <a:t>180 um</a:t>
            </a:r>
            <a:endParaRPr lang="en-IN" sz="1000" dirty="0"/>
          </a:p>
        </p:txBody>
      </p:sp>
      <p:cxnSp>
        <p:nvCxnSpPr>
          <p:cNvPr id="86" name="Straight Connector 85">
            <a:extLst>
              <a:ext uri="{FF2B5EF4-FFF2-40B4-BE49-F238E27FC236}">
                <a16:creationId xmlns:a16="http://schemas.microsoft.com/office/drawing/2014/main" id="{BEBB834B-79AD-AE04-0850-423ADB9342F0}"/>
              </a:ext>
            </a:extLst>
          </p:cNvPr>
          <p:cNvCxnSpPr/>
          <p:nvPr/>
        </p:nvCxnSpPr>
        <p:spPr>
          <a:xfrm flipH="1">
            <a:off x="10058400" y="-311972"/>
            <a:ext cx="534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EA025B1D-687C-7853-D77F-4A8EB8D154B5}"/>
              </a:ext>
            </a:extLst>
          </p:cNvPr>
          <p:cNvCxnSpPr>
            <a:cxnSpLocks/>
            <a:stCxn id="76" idx="2"/>
          </p:cNvCxnSpPr>
          <p:nvPr/>
        </p:nvCxnSpPr>
        <p:spPr>
          <a:xfrm>
            <a:off x="10058400" y="1536905"/>
            <a:ext cx="182251" cy="737373"/>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3" name="Slide Number Placeholder 92">
            <a:extLst>
              <a:ext uri="{FF2B5EF4-FFF2-40B4-BE49-F238E27FC236}">
                <a16:creationId xmlns:a16="http://schemas.microsoft.com/office/drawing/2014/main" id="{5D65DE60-4814-49A4-0D86-3F2A226807D8}"/>
              </a:ext>
            </a:extLst>
          </p:cNvPr>
          <p:cNvSpPr>
            <a:spLocks noGrp="1"/>
          </p:cNvSpPr>
          <p:nvPr>
            <p:ph type="sldNum" sz="quarter" idx="12"/>
          </p:nvPr>
        </p:nvSpPr>
        <p:spPr/>
        <p:txBody>
          <a:bodyPr/>
          <a:lstStyle/>
          <a:p>
            <a:fld id="{48F63A3B-78C7-47BE-AE5E-E10140E04643}" type="slidenum">
              <a:rPr lang="en-US" smtClean="0"/>
              <a:t>18</a:t>
            </a:fld>
            <a:endParaRPr lang="en-US" dirty="0"/>
          </a:p>
        </p:txBody>
      </p:sp>
      <p:cxnSp>
        <p:nvCxnSpPr>
          <p:cNvPr id="104" name="Straight Arrow Connector 103">
            <a:extLst>
              <a:ext uri="{FF2B5EF4-FFF2-40B4-BE49-F238E27FC236}">
                <a16:creationId xmlns:a16="http://schemas.microsoft.com/office/drawing/2014/main" id="{96C6E2E5-0F14-6331-BE82-9EBDAD742724}"/>
              </a:ext>
            </a:extLst>
          </p:cNvPr>
          <p:cNvCxnSpPr>
            <a:cxnSpLocks/>
          </p:cNvCxnSpPr>
          <p:nvPr/>
        </p:nvCxnSpPr>
        <p:spPr>
          <a:xfrm flipH="1">
            <a:off x="10650071" y="1483468"/>
            <a:ext cx="703729" cy="1473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6" name="TextBox 105">
            <a:extLst>
              <a:ext uri="{FF2B5EF4-FFF2-40B4-BE49-F238E27FC236}">
                <a16:creationId xmlns:a16="http://schemas.microsoft.com/office/drawing/2014/main" id="{F2C6A7FF-34F6-48BB-FF4F-9BE77B5BD924}"/>
              </a:ext>
            </a:extLst>
          </p:cNvPr>
          <p:cNvSpPr txBox="1"/>
          <p:nvPr/>
        </p:nvSpPr>
        <p:spPr>
          <a:xfrm>
            <a:off x="11192992" y="3939027"/>
            <a:ext cx="889580" cy="369332"/>
          </a:xfrm>
          <a:prstGeom prst="rect">
            <a:avLst/>
          </a:prstGeom>
          <a:noFill/>
        </p:spPr>
        <p:txBody>
          <a:bodyPr wrap="square" rtlCol="0">
            <a:spAutoFit/>
          </a:bodyPr>
          <a:lstStyle/>
          <a:p>
            <a:r>
              <a:rPr lang="en-IN" dirty="0"/>
              <a:t>180</a:t>
            </a:r>
            <a:r>
              <a:rPr lang="el-GR" b="0" i="0" dirty="0">
                <a:solidFill>
                  <a:srgbClr val="202124"/>
                </a:solidFill>
                <a:effectLst/>
                <a:latin typeface="arial" panose="020B0604020202020204" pitchFamily="34" charset="0"/>
              </a:rPr>
              <a:t>μ</a:t>
            </a:r>
            <a:r>
              <a:rPr lang="en-IN" b="0" i="0" dirty="0">
                <a:solidFill>
                  <a:srgbClr val="202124"/>
                </a:solidFill>
                <a:effectLst/>
                <a:latin typeface="arial" panose="020B0604020202020204" pitchFamily="34" charset="0"/>
              </a:rPr>
              <a:t>m</a:t>
            </a:r>
            <a:endParaRPr lang="en-IN" dirty="0"/>
          </a:p>
        </p:txBody>
      </p:sp>
      <p:cxnSp>
        <p:nvCxnSpPr>
          <p:cNvPr id="110" name="Straight Connector 109">
            <a:extLst>
              <a:ext uri="{FF2B5EF4-FFF2-40B4-BE49-F238E27FC236}">
                <a16:creationId xmlns:a16="http://schemas.microsoft.com/office/drawing/2014/main" id="{154E0856-76AC-6BA2-4C58-C5D4DCED0EB0}"/>
              </a:ext>
            </a:extLst>
          </p:cNvPr>
          <p:cNvCxnSpPr/>
          <p:nvPr/>
        </p:nvCxnSpPr>
        <p:spPr>
          <a:xfrm>
            <a:off x="11353800" y="4909158"/>
            <a:ext cx="30112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111" name="TextBox 110">
            <a:extLst>
              <a:ext uri="{FF2B5EF4-FFF2-40B4-BE49-F238E27FC236}">
                <a16:creationId xmlns:a16="http://schemas.microsoft.com/office/drawing/2014/main" id="{F70FFD86-1BC9-9CFF-DE9A-B7B24B2FB74A}"/>
              </a:ext>
            </a:extLst>
          </p:cNvPr>
          <p:cNvSpPr txBox="1"/>
          <p:nvPr/>
        </p:nvSpPr>
        <p:spPr>
          <a:xfrm>
            <a:off x="10310731" y="5011784"/>
            <a:ext cx="1345004" cy="369332"/>
          </a:xfrm>
          <a:prstGeom prst="rect">
            <a:avLst/>
          </a:prstGeom>
          <a:noFill/>
        </p:spPr>
        <p:txBody>
          <a:bodyPr wrap="square" rtlCol="0">
            <a:spAutoFit/>
          </a:bodyPr>
          <a:lstStyle/>
          <a:p>
            <a:r>
              <a:rPr lang="en-IN" dirty="0"/>
              <a:t>Substrate</a:t>
            </a:r>
          </a:p>
        </p:txBody>
      </p:sp>
    </p:spTree>
    <p:extLst>
      <p:ext uri="{BB962C8B-B14F-4D97-AF65-F5344CB8AC3E}">
        <p14:creationId xmlns:p14="http://schemas.microsoft.com/office/powerpoint/2010/main" val="21457535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85AF5E-1929-D03A-2526-F07F0732A950}"/>
              </a:ext>
            </a:extLst>
          </p:cNvPr>
          <p:cNvSpPr txBox="1"/>
          <p:nvPr/>
        </p:nvSpPr>
        <p:spPr>
          <a:xfrm>
            <a:off x="7941879" y="354724"/>
            <a:ext cx="145831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cs typeface="Calibri"/>
              </a:rPr>
              <a:t>SOD=100mm</a:t>
            </a:r>
            <a:endParaRPr lang="en-US" dirty="0"/>
          </a:p>
        </p:txBody>
      </p:sp>
      <p:graphicFrame>
        <p:nvGraphicFramePr>
          <p:cNvPr id="4" name="Chart 3">
            <a:extLst>
              <a:ext uri="{FF2B5EF4-FFF2-40B4-BE49-F238E27FC236}">
                <a16:creationId xmlns:a16="http://schemas.microsoft.com/office/drawing/2014/main" id="{39AE5393-4AFC-66D3-393A-A97214688DF1}"/>
              </a:ext>
            </a:extLst>
          </p:cNvPr>
          <p:cNvGraphicFramePr>
            <a:graphicFrameLocks/>
          </p:cNvGraphicFramePr>
          <p:nvPr>
            <p:extLst>
              <p:ext uri="{D42A27DB-BD31-4B8C-83A1-F6EECF244321}">
                <p14:modId xmlns:p14="http://schemas.microsoft.com/office/powerpoint/2010/main" val="1022045691"/>
              </p:ext>
            </p:extLst>
          </p:nvPr>
        </p:nvGraphicFramePr>
        <p:xfrm>
          <a:off x="367721" y="803715"/>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608F9F2A-C266-FE86-CA7E-649457DFBE9B}"/>
              </a:ext>
            </a:extLst>
          </p:cNvPr>
          <p:cNvGraphicFramePr>
            <a:graphicFrameLocks/>
          </p:cNvGraphicFramePr>
          <p:nvPr>
            <p:extLst>
              <p:ext uri="{D42A27DB-BD31-4B8C-83A1-F6EECF244321}">
                <p14:modId xmlns:p14="http://schemas.microsoft.com/office/powerpoint/2010/main" val="2498423161"/>
              </p:ext>
            </p:extLst>
          </p:nvPr>
        </p:nvGraphicFramePr>
        <p:xfrm>
          <a:off x="4939721" y="803715"/>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76E53EDB-FE17-73CD-D785-6FA1CAC9363D}"/>
              </a:ext>
            </a:extLst>
          </p:cNvPr>
          <p:cNvGraphicFramePr>
            <a:graphicFrameLocks/>
          </p:cNvGraphicFramePr>
          <p:nvPr>
            <p:extLst>
              <p:ext uri="{D42A27DB-BD31-4B8C-83A1-F6EECF244321}">
                <p14:modId xmlns:p14="http://schemas.microsoft.com/office/powerpoint/2010/main" val="1445789873"/>
              </p:ext>
            </p:extLst>
          </p:nvPr>
        </p:nvGraphicFramePr>
        <p:xfrm>
          <a:off x="367721" y="3546915"/>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Chart 9">
            <a:extLst>
              <a:ext uri="{FF2B5EF4-FFF2-40B4-BE49-F238E27FC236}">
                <a16:creationId xmlns:a16="http://schemas.microsoft.com/office/drawing/2014/main" id="{1094EB2E-12D1-5413-7CED-5BADC36A123D}"/>
              </a:ext>
            </a:extLst>
          </p:cNvPr>
          <p:cNvGraphicFramePr>
            <a:graphicFrameLocks/>
          </p:cNvGraphicFramePr>
          <p:nvPr>
            <p:extLst>
              <p:ext uri="{D42A27DB-BD31-4B8C-83A1-F6EECF244321}">
                <p14:modId xmlns:p14="http://schemas.microsoft.com/office/powerpoint/2010/main" val="3066952545"/>
              </p:ext>
            </p:extLst>
          </p:nvPr>
        </p:nvGraphicFramePr>
        <p:xfrm>
          <a:off x="4939721" y="3546915"/>
          <a:ext cx="4572000" cy="2743200"/>
        </p:xfrm>
        <a:graphic>
          <a:graphicData uri="http://schemas.openxmlformats.org/drawingml/2006/chart">
            <c:chart xmlns:c="http://schemas.openxmlformats.org/drawingml/2006/chart" xmlns:r="http://schemas.openxmlformats.org/officeDocument/2006/relationships" r:id="rId5"/>
          </a:graphicData>
        </a:graphic>
      </p:graphicFrame>
      <p:cxnSp>
        <p:nvCxnSpPr>
          <p:cNvPr id="16" name="Straight Connector 15">
            <a:extLst>
              <a:ext uri="{FF2B5EF4-FFF2-40B4-BE49-F238E27FC236}">
                <a16:creationId xmlns:a16="http://schemas.microsoft.com/office/drawing/2014/main" id="{8C03F3BA-3249-219E-A9A2-8088B822B213}"/>
              </a:ext>
            </a:extLst>
          </p:cNvPr>
          <p:cNvCxnSpPr/>
          <p:nvPr/>
        </p:nvCxnSpPr>
        <p:spPr>
          <a:xfrm>
            <a:off x="5719864" y="2470826"/>
            <a:ext cx="2441642" cy="0"/>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 name="Straight Connector 17">
            <a:extLst>
              <a:ext uri="{FF2B5EF4-FFF2-40B4-BE49-F238E27FC236}">
                <a16:creationId xmlns:a16="http://schemas.microsoft.com/office/drawing/2014/main" id="{DEF8684A-A041-9889-91E3-358F6876B157}"/>
              </a:ext>
            </a:extLst>
          </p:cNvPr>
          <p:cNvCxnSpPr/>
          <p:nvPr/>
        </p:nvCxnSpPr>
        <p:spPr>
          <a:xfrm>
            <a:off x="8161506" y="2470826"/>
            <a:ext cx="0" cy="50583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 name="Straight Connector 19">
            <a:extLst>
              <a:ext uri="{FF2B5EF4-FFF2-40B4-BE49-F238E27FC236}">
                <a16:creationId xmlns:a16="http://schemas.microsoft.com/office/drawing/2014/main" id="{DD6A4CBD-C435-983A-BF21-1775B45C62CE}"/>
              </a:ext>
            </a:extLst>
          </p:cNvPr>
          <p:cNvCxnSpPr/>
          <p:nvPr/>
        </p:nvCxnSpPr>
        <p:spPr>
          <a:xfrm>
            <a:off x="982494" y="4918515"/>
            <a:ext cx="2256817" cy="0"/>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 name="Straight Connector 21">
            <a:extLst>
              <a:ext uri="{FF2B5EF4-FFF2-40B4-BE49-F238E27FC236}">
                <a16:creationId xmlns:a16="http://schemas.microsoft.com/office/drawing/2014/main" id="{334A2EA8-570E-9B12-0CB9-66010943428B}"/>
              </a:ext>
            </a:extLst>
          </p:cNvPr>
          <p:cNvCxnSpPr/>
          <p:nvPr/>
        </p:nvCxnSpPr>
        <p:spPr>
          <a:xfrm>
            <a:off x="3239311" y="4918515"/>
            <a:ext cx="0" cy="830532"/>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4" name="Straight Connector 23">
            <a:extLst>
              <a:ext uri="{FF2B5EF4-FFF2-40B4-BE49-F238E27FC236}">
                <a16:creationId xmlns:a16="http://schemas.microsoft.com/office/drawing/2014/main" id="{7E7EDF6D-7286-D4F3-7389-C86E5B4D3C8C}"/>
              </a:ext>
            </a:extLst>
          </p:cNvPr>
          <p:cNvCxnSpPr/>
          <p:nvPr/>
        </p:nvCxnSpPr>
        <p:spPr>
          <a:xfrm>
            <a:off x="5554494" y="4824919"/>
            <a:ext cx="719846" cy="0"/>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6" name="Straight Connector 25">
            <a:extLst>
              <a:ext uri="{FF2B5EF4-FFF2-40B4-BE49-F238E27FC236}">
                <a16:creationId xmlns:a16="http://schemas.microsoft.com/office/drawing/2014/main" id="{917C7E34-D60B-80EB-F7BB-701E61C125E3}"/>
              </a:ext>
            </a:extLst>
          </p:cNvPr>
          <p:cNvCxnSpPr/>
          <p:nvPr/>
        </p:nvCxnSpPr>
        <p:spPr>
          <a:xfrm>
            <a:off x="6274340" y="4824919"/>
            <a:ext cx="0" cy="92412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7" name="TextBox 26">
            <a:extLst>
              <a:ext uri="{FF2B5EF4-FFF2-40B4-BE49-F238E27FC236}">
                <a16:creationId xmlns:a16="http://schemas.microsoft.com/office/drawing/2014/main" id="{84B84CBB-EFB8-F5FA-35FC-BFEB764A23C4}"/>
              </a:ext>
            </a:extLst>
          </p:cNvPr>
          <p:cNvSpPr txBox="1"/>
          <p:nvPr/>
        </p:nvSpPr>
        <p:spPr>
          <a:xfrm>
            <a:off x="367720" y="272260"/>
            <a:ext cx="749611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cs typeface="Calibri"/>
              </a:rPr>
              <a:t>HARDNESS ANALYSIS OF SUBSTRATE AT DIFFERENT DEPTH</a:t>
            </a:r>
            <a:endParaRPr lang="en-US" sz="2400" b="1" dirty="0"/>
          </a:p>
        </p:txBody>
      </p:sp>
      <p:sp>
        <p:nvSpPr>
          <p:cNvPr id="50" name="Slide Number Placeholder 49">
            <a:extLst>
              <a:ext uri="{FF2B5EF4-FFF2-40B4-BE49-F238E27FC236}">
                <a16:creationId xmlns:a16="http://schemas.microsoft.com/office/drawing/2014/main" id="{79008094-0C2E-2191-AC5E-81FC45367410}"/>
              </a:ext>
            </a:extLst>
          </p:cNvPr>
          <p:cNvSpPr>
            <a:spLocks noGrp="1"/>
          </p:cNvSpPr>
          <p:nvPr>
            <p:ph type="sldNum" sz="quarter" idx="12"/>
          </p:nvPr>
        </p:nvSpPr>
        <p:spPr/>
        <p:txBody>
          <a:bodyPr/>
          <a:lstStyle/>
          <a:p>
            <a:fld id="{48F63A3B-78C7-47BE-AE5E-E10140E04643}" type="slidenum">
              <a:rPr lang="en-US" smtClean="0"/>
              <a:t>19</a:t>
            </a:fld>
            <a:endParaRPr lang="en-US" dirty="0"/>
          </a:p>
        </p:txBody>
      </p:sp>
      <p:sp>
        <p:nvSpPr>
          <p:cNvPr id="51" name="TextBox 50">
            <a:extLst>
              <a:ext uri="{FF2B5EF4-FFF2-40B4-BE49-F238E27FC236}">
                <a16:creationId xmlns:a16="http://schemas.microsoft.com/office/drawing/2014/main" id="{F2DBF17B-6AF7-88CB-B631-C339FAF77179}"/>
              </a:ext>
            </a:extLst>
          </p:cNvPr>
          <p:cNvSpPr txBox="1"/>
          <p:nvPr/>
        </p:nvSpPr>
        <p:spPr>
          <a:xfrm>
            <a:off x="9513530" y="4416352"/>
            <a:ext cx="1602889" cy="600164"/>
          </a:xfrm>
          <a:prstGeom prst="rect">
            <a:avLst/>
          </a:prstGeom>
          <a:noFill/>
        </p:spPr>
        <p:txBody>
          <a:bodyPr wrap="square" rtlCol="0">
            <a:spAutoFit/>
          </a:bodyPr>
          <a:lstStyle/>
          <a:p>
            <a:r>
              <a:rPr lang="en-IN" sz="1100" dirty="0"/>
              <a:t>Al 2gm</a:t>
            </a:r>
          </a:p>
          <a:p>
            <a:r>
              <a:rPr lang="en-IN" sz="1100" b="0" i="0" dirty="0">
                <a:solidFill>
                  <a:srgbClr val="212121"/>
                </a:solidFill>
                <a:effectLst/>
                <a:latin typeface="-apple-system"/>
              </a:rPr>
              <a:t>Ba(NO</a:t>
            </a:r>
            <a:r>
              <a:rPr lang="en-IN" sz="1100" b="0" i="0" baseline="-25000" dirty="0">
                <a:solidFill>
                  <a:srgbClr val="212121"/>
                </a:solidFill>
                <a:effectLst/>
                <a:latin typeface="-apple-system"/>
              </a:rPr>
              <a:t>3</a:t>
            </a:r>
            <a:r>
              <a:rPr lang="en-IN" sz="1100" b="0" i="0" dirty="0">
                <a:solidFill>
                  <a:srgbClr val="212121"/>
                </a:solidFill>
                <a:effectLst/>
                <a:latin typeface="-apple-system"/>
              </a:rPr>
              <a:t>)</a:t>
            </a:r>
            <a:r>
              <a:rPr lang="en-IN" sz="1100" b="0" i="0" baseline="-25000" dirty="0">
                <a:solidFill>
                  <a:srgbClr val="212121"/>
                </a:solidFill>
                <a:effectLst/>
                <a:latin typeface="-apple-system"/>
              </a:rPr>
              <a:t>2 </a:t>
            </a:r>
            <a:r>
              <a:rPr lang="en-IN" sz="1100" dirty="0">
                <a:solidFill>
                  <a:srgbClr val="212121"/>
                </a:solidFill>
                <a:latin typeface="-apple-system"/>
              </a:rPr>
              <a:t>2gm</a:t>
            </a:r>
          </a:p>
          <a:p>
            <a:r>
              <a:rPr lang="en-IN" sz="1100" dirty="0">
                <a:solidFill>
                  <a:srgbClr val="212121"/>
                </a:solidFill>
                <a:latin typeface="-apple-system"/>
              </a:rPr>
              <a:t>SOD=60mm</a:t>
            </a:r>
            <a:endParaRPr lang="en-IN" sz="1100" dirty="0"/>
          </a:p>
        </p:txBody>
      </p:sp>
      <p:sp>
        <p:nvSpPr>
          <p:cNvPr id="52" name="TextBox 51">
            <a:extLst>
              <a:ext uri="{FF2B5EF4-FFF2-40B4-BE49-F238E27FC236}">
                <a16:creationId xmlns:a16="http://schemas.microsoft.com/office/drawing/2014/main" id="{330D0844-4656-3A0F-2986-B442AD58E340}"/>
              </a:ext>
            </a:extLst>
          </p:cNvPr>
          <p:cNvSpPr txBox="1"/>
          <p:nvPr/>
        </p:nvSpPr>
        <p:spPr>
          <a:xfrm>
            <a:off x="9537222" y="199940"/>
            <a:ext cx="683957" cy="369332"/>
          </a:xfrm>
          <a:prstGeom prst="rect">
            <a:avLst/>
          </a:prstGeom>
          <a:noFill/>
        </p:spPr>
        <p:txBody>
          <a:bodyPr wrap="square" rtlCol="0">
            <a:spAutoFit/>
          </a:bodyPr>
          <a:lstStyle/>
          <a:p>
            <a:r>
              <a:rPr lang="en-IN" dirty="0"/>
              <a:t>resin</a:t>
            </a:r>
          </a:p>
        </p:txBody>
      </p:sp>
      <p:sp>
        <p:nvSpPr>
          <p:cNvPr id="53" name="TextBox 52">
            <a:extLst>
              <a:ext uri="{FF2B5EF4-FFF2-40B4-BE49-F238E27FC236}">
                <a16:creationId xmlns:a16="http://schemas.microsoft.com/office/drawing/2014/main" id="{6002416D-C811-926A-C487-C45855371C45}"/>
              </a:ext>
            </a:extLst>
          </p:cNvPr>
          <p:cNvSpPr txBox="1"/>
          <p:nvPr/>
        </p:nvSpPr>
        <p:spPr>
          <a:xfrm>
            <a:off x="10861180" y="136525"/>
            <a:ext cx="1112729" cy="369332"/>
          </a:xfrm>
          <a:prstGeom prst="rect">
            <a:avLst/>
          </a:prstGeom>
          <a:noFill/>
        </p:spPr>
        <p:txBody>
          <a:bodyPr wrap="square" rtlCol="0">
            <a:spAutoFit/>
          </a:bodyPr>
          <a:lstStyle/>
          <a:p>
            <a:r>
              <a:rPr lang="en-IN" dirty="0"/>
              <a:t>Coating</a:t>
            </a:r>
          </a:p>
        </p:txBody>
      </p:sp>
      <p:pic>
        <p:nvPicPr>
          <p:cNvPr id="54" name="Picture 53">
            <a:extLst>
              <a:ext uri="{FF2B5EF4-FFF2-40B4-BE49-F238E27FC236}">
                <a16:creationId xmlns:a16="http://schemas.microsoft.com/office/drawing/2014/main" id="{155B3C42-5B27-6C04-B501-D4BCD97C51DB}"/>
              </a:ext>
            </a:extLst>
          </p:cNvPr>
          <p:cNvPicPr>
            <a:picLocks noChangeAspect="1"/>
          </p:cNvPicPr>
          <p:nvPr/>
        </p:nvPicPr>
        <p:blipFill rotWithShape="1">
          <a:blip r:embed="rId6"/>
          <a:srcRect l="11875" t="27463" r="28328" b="-2099"/>
          <a:stretch/>
        </p:blipFill>
        <p:spPr>
          <a:xfrm rot="10800000">
            <a:off x="9589761" y="864832"/>
            <a:ext cx="2173044" cy="3542067"/>
          </a:xfrm>
          <a:prstGeom prst="rect">
            <a:avLst/>
          </a:prstGeom>
        </p:spPr>
      </p:pic>
      <p:cxnSp>
        <p:nvCxnSpPr>
          <p:cNvPr id="55" name="Straight Arrow Connector 54">
            <a:extLst>
              <a:ext uri="{FF2B5EF4-FFF2-40B4-BE49-F238E27FC236}">
                <a16:creationId xmlns:a16="http://schemas.microsoft.com/office/drawing/2014/main" id="{30B9726D-44AB-803F-5244-2BC2ACF690C3}"/>
              </a:ext>
            </a:extLst>
          </p:cNvPr>
          <p:cNvCxnSpPr>
            <a:cxnSpLocks/>
            <a:stCxn id="52" idx="2"/>
          </p:cNvCxnSpPr>
          <p:nvPr/>
        </p:nvCxnSpPr>
        <p:spPr>
          <a:xfrm>
            <a:off x="9879201" y="569272"/>
            <a:ext cx="182251" cy="737373"/>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6" name="Straight Arrow Connector 55">
            <a:extLst>
              <a:ext uri="{FF2B5EF4-FFF2-40B4-BE49-F238E27FC236}">
                <a16:creationId xmlns:a16="http://schemas.microsoft.com/office/drawing/2014/main" id="{E1301C7D-FEC5-0590-6E83-1F5C7312755C}"/>
              </a:ext>
            </a:extLst>
          </p:cNvPr>
          <p:cNvCxnSpPr>
            <a:cxnSpLocks/>
          </p:cNvCxnSpPr>
          <p:nvPr/>
        </p:nvCxnSpPr>
        <p:spPr>
          <a:xfrm flipH="1">
            <a:off x="10470872" y="515835"/>
            <a:ext cx="703729" cy="1473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72EF528E-7D59-B898-B46C-CF8AC78DC4C9}"/>
              </a:ext>
            </a:extLst>
          </p:cNvPr>
          <p:cNvSpPr txBox="1"/>
          <p:nvPr/>
        </p:nvSpPr>
        <p:spPr>
          <a:xfrm>
            <a:off x="11013793" y="2971394"/>
            <a:ext cx="889580" cy="369332"/>
          </a:xfrm>
          <a:prstGeom prst="rect">
            <a:avLst/>
          </a:prstGeom>
          <a:noFill/>
        </p:spPr>
        <p:txBody>
          <a:bodyPr wrap="square" rtlCol="0">
            <a:spAutoFit/>
          </a:bodyPr>
          <a:lstStyle/>
          <a:p>
            <a:r>
              <a:rPr lang="en-IN" dirty="0"/>
              <a:t>180</a:t>
            </a:r>
            <a:r>
              <a:rPr lang="el-GR" b="0" i="0" dirty="0">
                <a:solidFill>
                  <a:srgbClr val="202124"/>
                </a:solidFill>
                <a:effectLst/>
                <a:latin typeface="arial" panose="020B0604020202020204" pitchFamily="34" charset="0"/>
              </a:rPr>
              <a:t>μ</a:t>
            </a:r>
            <a:r>
              <a:rPr lang="en-IN" b="0" i="0" dirty="0">
                <a:solidFill>
                  <a:srgbClr val="202124"/>
                </a:solidFill>
                <a:effectLst/>
                <a:latin typeface="arial" panose="020B0604020202020204" pitchFamily="34" charset="0"/>
              </a:rPr>
              <a:t>m</a:t>
            </a:r>
            <a:endParaRPr lang="en-IN" dirty="0"/>
          </a:p>
        </p:txBody>
      </p:sp>
      <p:cxnSp>
        <p:nvCxnSpPr>
          <p:cNvPr id="58" name="Straight Connector 57">
            <a:extLst>
              <a:ext uri="{FF2B5EF4-FFF2-40B4-BE49-F238E27FC236}">
                <a16:creationId xmlns:a16="http://schemas.microsoft.com/office/drawing/2014/main" id="{5B6EB27F-D4CE-CE4A-230D-CD1CEEC5329A}"/>
              </a:ext>
            </a:extLst>
          </p:cNvPr>
          <p:cNvCxnSpPr/>
          <p:nvPr/>
        </p:nvCxnSpPr>
        <p:spPr>
          <a:xfrm>
            <a:off x="11174601" y="3941525"/>
            <a:ext cx="30112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59" name="TextBox 58">
            <a:extLst>
              <a:ext uri="{FF2B5EF4-FFF2-40B4-BE49-F238E27FC236}">
                <a16:creationId xmlns:a16="http://schemas.microsoft.com/office/drawing/2014/main" id="{6A86C7D5-DCC3-BAFE-B2C1-2B8CCC9AABB7}"/>
              </a:ext>
            </a:extLst>
          </p:cNvPr>
          <p:cNvSpPr txBox="1"/>
          <p:nvPr/>
        </p:nvSpPr>
        <p:spPr>
          <a:xfrm>
            <a:off x="10061452" y="4096139"/>
            <a:ext cx="1212562" cy="369332"/>
          </a:xfrm>
          <a:prstGeom prst="rect">
            <a:avLst/>
          </a:prstGeom>
          <a:noFill/>
        </p:spPr>
        <p:txBody>
          <a:bodyPr wrap="square" rtlCol="0">
            <a:spAutoFit/>
          </a:bodyPr>
          <a:lstStyle/>
          <a:p>
            <a:r>
              <a:rPr lang="en-IN" dirty="0"/>
              <a:t>Substrate</a:t>
            </a:r>
          </a:p>
        </p:txBody>
      </p:sp>
    </p:spTree>
    <p:extLst>
      <p:ext uri="{BB962C8B-B14F-4D97-AF65-F5344CB8AC3E}">
        <p14:creationId xmlns:p14="http://schemas.microsoft.com/office/powerpoint/2010/main" val="2220801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565E9-D88A-55D3-9D42-BD1C24B6DE9F}"/>
              </a:ext>
            </a:extLst>
          </p:cNvPr>
          <p:cNvSpPr>
            <a:spLocks noGrp="1"/>
          </p:cNvSpPr>
          <p:nvPr>
            <p:ph type="title"/>
          </p:nvPr>
        </p:nvSpPr>
        <p:spPr>
          <a:xfrm>
            <a:off x="577842" y="341081"/>
            <a:ext cx="5693664" cy="768096"/>
          </a:xfrm>
        </p:spPr>
        <p:txBody>
          <a:bodyPr/>
          <a:lstStyle/>
          <a:p>
            <a:r>
              <a:rPr lang="en-US" b="1" dirty="0">
                <a:solidFill>
                  <a:schemeClr val="accent6"/>
                </a:solidFill>
                <a:latin typeface="Arial Black"/>
                <a:ea typeface="Arial Regular"/>
                <a:cs typeface="Arial Black" panose="020B0604020202020204" pitchFamily="34" charset="0"/>
              </a:rPr>
              <a:t>CONTENTS</a:t>
            </a:r>
            <a:endParaRPr lang="en-US" sz="4400" b="1" dirty="0">
              <a:solidFill>
                <a:schemeClr val="accent6"/>
              </a:solidFill>
              <a:latin typeface="Arial Black" panose="020B0604020202020204" pitchFamily="34" charset="0"/>
              <a:ea typeface="Arial Regular"/>
              <a:cs typeface="Arial Black" panose="020B0604020202020204" pitchFamily="34" charset="0"/>
            </a:endParaRPr>
          </a:p>
        </p:txBody>
      </p:sp>
      <p:graphicFrame>
        <p:nvGraphicFramePr>
          <p:cNvPr id="7" name="Content Placeholder 6">
            <a:extLst>
              <a:ext uri="{FF2B5EF4-FFF2-40B4-BE49-F238E27FC236}">
                <a16:creationId xmlns:a16="http://schemas.microsoft.com/office/drawing/2014/main" id="{B304A706-8BFB-447B-6AC9-208E763A930F}"/>
              </a:ext>
            </a:extLst>
          </p:cNvPr>
          <p:cNvGraphicFramePr>
            <a:graphicFrameLocks noGrp="1"/>
          </p:cNvGraphicFramePr>
          <p:nvPr>
            <p:ph idx="1"/>
            <p:extLst>
              <p:ext uri="{D42A27DB-BD31-4B8C-83A1-F6EECF244321}">
                <p14:modId xmlns:p14="http://schemas.microsoft.com/office/powerpoint/2010/main" val="1307327026"/>
              </p:ext>
            </p:extLst>
          </p:nvPr>
        </p:nvGraphicFramePr>
        <p:xfrm>
          <a:off x="6366387" y="725129"/>
          <a:ext cx="5692775" cy="5108413"/>
        </p:xfrm>
        <a:graphic>
          <a:graphicData uri="http://schemas.openxmlformats.org/drawingml/2006/table">
            <a:tbl>
              <a:tblPr firstRow="1" bandRow="1">
                <a:tableStyleId>{5C22544A-7EE6-4342-B048-85BDC9FD1C3A}</a:tableStyleId>
              </a:tblPr>
              <a:tblGrid>
                <a:gridCol w="5692775">
                  <a:extLst>
                    <a:ext uri="{9D8B030D-6E8A-4147-A177-3AD203B41FA5}">
                      <a16:colId xmlns:a16="http://schemas.microsoft.com/office/drawing/2014/main" val="3216713326"/>
                    </a:ext>
                  </a:extLst>
                </a:gridCol>
              </a:tblGrid>
              <a:tr h="683274">
                <a:tc>
                  <a:txBody>
                    <a:bodyPr/>
                    <a:lstStyle/>
                    <a:p>
                      <a:pPr algn="r" fontAlgn="base"/>
                      <a:r>
                        <a:rPr lang="en-US" sz="2400" dirty="0">
                          <a:effectLst/>
                        </a:rPr>
                        <a:t>INTRODUCTION​</a:t>
                      </a:r>
                      <a:endParaRPr lang="en-US" dirty="0">
                        <a:solidFill>
                          <a:srgbClr val="543E34"/>
                        </a:solidFill>
                        <a:effectLst/>
                      </a:endParaRPr>
                    </a:p>
                  </a:txBody>
                  <a:tcPr/>
                </a:tc>
                <a:extLst>
                  <a:ext uri="{0D108BD9-81ED-4DB2-BD59-A6C34878D82A}">
                    <a16:rowId xmlns:a16="http://schemas.microsoft.com/office/drawing/2014/main" val="429623671"/>
                  </a:ext>
                </a:extLst>
              </a:tr>
              <a:tr h="371344">
                <a:tc>
                  <a:txBody>
                    <a:bodyPr/>
                    <a:lstStyle/>
                    <a:p>
                      <a:pPr algn="r" fontAlgn="base"/>
                      <a:r>
                        <a:rPr lang="en-US" sz="2400" dirty="0">
                          <a:effectLst/>
                        </a:rPr>
                        <a:t>LITERATURE REVIEW​</a:t>
                      </a:r>
                      <a:endParaRPr lang="en-US" dirty="0">
                        <a:solidFill>
                          <a:srgbClr val="543E34"/>
                        </a:solidFill>
                        <a:effectLst/>
                      </a:endParaRPr>
                    </a:p>
                  </a:txBody>
                  <a:tcPr anchor="b"/>
                </a:tc>
                <a:extLst>
                  <a:ext uri="{0D108BD9-81ED-4DB2-BD59-A6C34878D82A}">
                    <a16:rowId xmlns:a16="http://schemas.microsoft.com/office/drawing/2014/main" val="901055531"/>
                  </a:ext>
                </a:extLst>
              </a:tr>
              <a:tr h="594151">
                <a:tc>
                  <a:txBody>
                    <a:bodyPr/>
                    <a:lstStyle/>
                    <a:p>
                      <a:pPr algn="r" fontAlgn="base"/>
                      <a:r>
                        <a:rPr lang="en-US" sz="2400" dirty="0">
                          <a:effectLst/>
                        </a:rPr>
                        <a:t>OBJECTIVES​</a:t>
                      </a:r>
                      <a:endParaRPr lang="en-US" dirty="0">
                        <a:solidFill>
                          <a:srgbClr val="543E34"/>
                        </a:solidFill>
                        <a:effectLst/>
                      </a:endParaRPr>
                    </a:p>
                  </a:txBody>
                  <a:tcPr anchor="b"/>
                </a:tc>
                <a:extLst>
                  <a:ext uri="{0D108BD9-81ED-4DB2-BD59-A6C34878D82A}">
                    <a16:rowId xmlns:a16="http://schemas.microsoft.com/office/drawing/2014/main" val="1908337077"/>
                  </a:ext>
                </a:extLst>
              </a:tr>
              <a:tr h="579298">
                <a:tc>
                  <a:txBody>
                    <a:bodyPr/>
                    <a:lstStyle/>
                    <a:p>
                      <a:pPr algn="r" fontAlgn="base"/>
                      <a:r>
                        <a:rPr lang="en-US" sz="2400" dirty="0">
                          <a:effectLst/>
                        </a:rPr>
                        <a:t>MATERIALS AND METHODS​</a:t>
                      </a:r>
                      <a:endParaRPr lang="en-US" dirty="0">
                        <a:solidFill>
                          <a:srgbClr val="543E34"/>
                        </a:solidFill>
                        <a:effectLst/>
                      </a:endParaRPr>
                    </a:p>
                  </a:txBody>
                  <a:tcPr anchor="b"/>
                </a:tc>
                <a:extLst>
                  <a:ext uri="{0D108BD9-81ED-4DB2-BD59-A6C34878D82A}">
                    <a16:rowId xmlns:a16="http://schemas.microsoft.com/office/drawing/2014/main" val="2905255359"/>
                  </a:ext>
                </a:extLst>
              </a:tr>
              <a:tr h="579298">
                <a:tc>
                  <a:txBody>
                    <a:bodyPr/>
                    <a:lstStyle/>
                    <a:p>
                      <a:pPr algn="r" fontAlgn="base"/>
                      <a:r>
                        <a:rPr lang="en-US" sz="2400" dirty="0">
                          <a:effectLst/>
                        </a:rPr>
                        <a:t>RESULT AND DISCUSSION​</a:t>
                      </a:r>
                      <a:endParaRPr lang="en-US" dirty="0">
                        <a:solidFill>
                          <a:srgbClr val="543E34"/>
                        </a:solidFill>
                        <a:effectLst/>
                      </a:endParaRPr>
                    </a:p>
                  </a:txBody>
                  <a:tcPr anchor="b"/>
                </a:tc>
                <a:extLst>
                  <a:ext uri="{0D108BD9-81ED-4DB2-BD59-A6C34878D82A}">
                    <a16:rowId xmlns:a16="http://schemas.microsoft.com/office/drawing/2014/main" val="2315746757"/>
                  </a:ext>
                </a:extLst>
              </a:tr>
              <a:tr h="490175">
                <a:tc>
                  <a:txBody>
                    <a:bodyPr/>
                    <a:lstStyle/>
                    <a:p>
                      <a:pPr algn="r" fontAlgn="base"/>
                      <a:r>
                        <a:rPr lang="en-US" sz="2400" dirty="0">
                          <a:effectLst/>
                        </a:rPr>
                        <a:t>CONCLUSION​</a:t>
                      </a:r>
                      <a:endParaRPr lang="en-US" dirty="0">
                        <a:solidFill>
                          <a:srgbClr val="543E34"/>
                        </a:solidFill>
                        <a:effectLst/>
                      </a:endParaRPr>
                    </a:p>
                  </a:txBody>
                  <a:tcPr/>
                </a:tc>
                <a:extLst>
                  <a:ext uri="{0D108BD9-81ED-4DB2-BD59-A6C34878D82A}">
                    <a16:rowId xmlns:a16="http://schemas.microsoft.com/office/drawing/2014/main" val="3980756770"/>
                  </a:ext>
                </a:extLst>
              </a:tr>
              <a:tr h="549591">
                <a:tc>
                  <a:txBody>
                    <a:bodyPr/>
                    <a:lstStyle/>
                    <a:p>
                      <a:pPr algn="r" fontAlgn="base"/>
                      <a:r>
                        <a:rPr lang="en-US" sz="2400" dirty="0">
                          <a:effectLst/>
                        </a:rPr>
                        <a:t>FUTURE WORK​</a:t>
                      </a:r>
                      <a:endParaRPr lang="en-US" dirty="0">
                        <a:solidFill>
                          <a:srgbClr val="543E34"/>
                        </a:solidFill>
                        <a:effectLst/>
                      </a:endParaRPr>
                    </a:p>
                  </a:txBody>
                  <a:tcPr anchor="b"/>
                </a:tc>
                <a:extLst>
                  <a:ext uri="{0D108BD9-81ED-4DB2-BD59-A6C34878D82A}">
                    <a16:rowId xmlns:a16="http://schemas.microsoft.com/office/drawing/2014/main" val="1790808122"/>
                  </a:ext>
                </a:extLst>
              </a:tr>
              <a:tr h="519882">
                <a:tc>
                  <a:txBody>
                    <a:bodyPr/>
                    <a:lstStyle/>
                    <a:p>
                      <a:pPr algn="r" fontAlgn="base"/>
                      <a:r>
                        <a:rPr lang="en-US" sz="2400" dirty="0">
                          <a:effectLst/>
                        </a:rPr>
                        <a:t>REFERENCES​</a:t>
                      </a:r>
                      <a:endParaRPr lang="en-US" dirty="0">
                        <a:solidFill>
                          <a:srgbClr val="543E34"/>
                        </a:solidFill>
                        <a:effectLst/>
                      </a:endParaRPr>
                    </a:p>
                  </a:txBody>
                  <a:tcPr anchor="b"/>
                </a:tc>
                <a:extLst>
                  <a:ext uri="{0D108BD9-81ED-4DB2-BD59-A6C34878D82A}">
                    <a16:rowId xmlns:a16="http://schemas.microsoft.com/office/drawing/2014/main" val="1999401773"/>
                  </a:ext>
                </a:extLst>
              </a:tr>
              <a:tr h="655544">
                <a:tc>
                  <a:txBody>
                    <a:bodyPr/>
                    <a:lstStyle/>
                    <a:p>
                      <a:pPr algn="r" fontAlgn="auto"/>
                      <a:r>
                        <a:rPr lang="en-US" sz="2400" dirty="0">
                          <a:effectLst/>
                        </a:rPr>
                        <a:t>​</a:t>
                      </a:r>
                      <a:endParaRPr lang="en-US" sz="2400" dirty="0">
                        <a:solidFill>
                          <a:srgbClr val="000000"/>
                        </a:solidFill>
                        <a:effectLst/>
                        <a:latin typeface="Century Gothic" panose="020B0502020202020204" pitchFamily="34" charset="0"/>
                      </a:endParaRPr>
                    </a:p>
                  </a:txBody>
                  <a:tcPr anchor="b"/>
                </a:tc>
                <a:extLst>
                  <a:ext uri="{0D108BD9-81ED-4DB2-BD59-A6C34878D82A}">
                    <a16:rowId xmlns:a16="http://schemas.microsoft.com/office/drawing/2014/main" val="242154123"/>
                  </a:ext>
                </a:extLst>
              </a:tr>
            </a:tbl>
          </a:graphicData>
        </a:graphic>
      </p:graphicFrame>
    </p:spTree>
    <p:extLst>
      <p:ext uri="{BB962C8B-B14F-4D97-AF65-F5344CB8AC3E}">
        <p14:creationId xmlns:p14="http://schemas.microsoft.com/office/powerpoint/2010/main" val="38555318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A4D4A668-09DF-82B9-CB60-3A336A9044AF}"/>
              </a:ext>
            </a:extLst>
          </p:cNvPr>
          <p:cNvSpPr txBox="1"/>
          <p:nvPr/>
        </p:nvSpPr>
        <p:spPr>
          <a:xfrm>
            <a:off x="245203" y="291177"/>
            <a:ext cx="11815682" cy="427809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2800" b="1" dirty="0">
                <a:latin typeface="Times New Roman"/>
                <a:cs typeface="Times New Roman"/>
              </a:rPr>
              <a:t>     </a:t>
            </a:r>
            <a:r>
              <a:rPr lang="en-GB" sz="2800" b="1" dirty="0">
                <a:latin typeface="Gill Sans Nova"/>
                <a:cs typeface="Times New Roman"/>
              </a:rPr>
              <a:t>CONCLUSIONS</a:t>
            </a:r>
          </a:p>
          <a:p>
            <a:endParaRPr lang="en-GB" sz="2800" b="1" dirty="0">
              <a:latin typeface="Gill Sans Nova"/>
              <a:cs typeface="Times New Roman"/>
            </a:endParaRPr>
          </a:p>
          <a:p>
            <a:pPr marL="457200" indent="-457200">
              <a:buFont typeface="Arial" panose="020B0604020202020204" pitchFamily="34" charset="0"/>
              <a:buChar char="•"/>
            </a:pPr>
            <a:r>
              <a:rPr lang="en-GB" sz="2400" dirty="0">
                <a:solidFill>
                  <a:schemeClr val="tx1">
                    <a:lumMod val="50000"/>
                  </a:schemeClr>
                </a:solidFill>
                <a:ea typeface="+mn-lt"/>
                <a:cs typeface="Times New Roman"/>
              </a:rPr>
              <a:t>BaAl</a:t>
            </a:r>
            <a:r>
              <a:rPr lang="en-GB" sz="2400" baseline="-25000" dirty="0">
                <a:solidFill>
                  <a:schemeClr val="tx1">
                    <a:lumMod val="50000"/>
                  </a:schemeClr>
                </a:solidFill>
                <a:ea typeface="+mn-lt"/>
                <a:cs typeface="Times New Roman"/>
              </a:rPr>
              <a:t>2</a:t>
            </a:r>
            <a:r>
              <a:rPr lang="en-GB" sz="2400" dirty="0">
                <a:solidFill>
                  <a:schemeClr val="tx1">
                    <a:lumMod val="50000"/>
                  </a:schemeClr>
                </a:solidFill>
                <a:cs typeface="Times New Roman"/>
              </a:rPr>
              <a:t>O</a:t>
            </a:r>
            <a:r>
              <a:rPr lang="en-GB" sz="2400" baseline="-25000" dirty="0">
                <a:solidFill>
                  <a:schemeClr val="tx1">
                    <a:lumMod val="50000"/>
                  </a:schemeClr>
                </a:solidFill>
                <a:cs typeface="Times New Roman"/>
              </a:rPr>
              <a:t>4</a:t>
            </a:r>
            <a:r>
              <a:rPr lang="en-GB" sz="2400" b="1" baseline="-25000" dirty="0">
                <a:solidFill>
                  <a:schemeClr val="tx1">
                    <a:lumMod val="50000"/>
                  </a:schemeClr>
                </a:solidFill>
                <a:cs typeface="Times New Roman"/>
              </a:rPr>
              <a:t> </a:t>
            </a:r>
            <a:r>
              <a:rPr lang="en-GB" sz="2400" dirty="0">
                <a:solidFill>
                  <a:schemeClr val="tx1">
                    <a:lumMod val="50000"/>
                  </a:schemeClr>
                </a:solidFill>
                <a:cs typeface="Times New Roman"/>
              </a:rPr>
              <a:t>based composite coatings are successfully fabricated on preheated mild steel substrate by varying amount of Al and SOD.</a:t>
            </a:r>
          </a:p>
          <a:p>
            <a:pPr marL="457200" indent="-457200">
              <a:buFont typeface="Arial" panose="020B0604020202020204" pitchFamily="34" charset="0"/>
              <a:buChar char="•"/>
            </a:pPr>
            <a:r>
              <a:rPr lang="en-GB" sz="2400" dirty="0">
                <a:solidFill>
                  <a:schemeClr val="tx1">
                    <a:lumMod val="50000"/>
                  </a:schemeClr>
                </a:solidFill>
                <a:cs typeface="Times New Roman"/>
              </a:rPr>
              <a:t>With an increase in Al content the roughness of coating is increases</a:t>
            </a:r>
            <a:r>
              <a:rPr lang="en-GB" sz="2400" dirty="0">
                <a:solidFill>
                  <a:schemeClr val="tx1">
                    <a:lumMod val="50000"/>
                  </a:schemeClr>
                </a:solidFill>
                <a:cs typeface="Times New Roman"/>
                <a:sym typeface="+mn-ea"/>
              </a:rPr>
              <a:t>.</a:t>
            </a:r>
          </a:p>
          <a:p>
            <a:pPr marL="457200" indent="-457200">
              <a:buFont typeface="Arial" panose="020B0604020202020204" pitchFamily="34" charset="0"/>
              <a:buChar char="•"/>
            </a:pPr>
            <a:r>
              <a:rPr lang="en-GB" sz="2400" dirty="0">
                <a:solidFill>
                  <a:schemeClr val="tx1">
                    <a:lumMod val="50000"/>
                  </a:schemeClr>
                </a:solidFill>
                <a:cs typeface="Times New Roman"/>
                <a:sym typeface="+mn-ea"/>
              </a:rPr>
              <a:t>With an increase in Al content hardness of coating  is increase up to 2gm of Al.</a:t>
            </a:r>
          </a:p>
          <a:p>
            <a:pPr marL="457200" indent="-457200">
              <a:buFont typeface="Arial" panose="020B0604020202020204" pitchFamily="34" charset="0"/>
              <a:buChar char="•"/>
            </a:pPr>
            <a:r>
              <a:rPr lang="en-US" sz="2400" dirty="0">
                <a:solidFill>
                  <a:schemeClr val="tx1">
                    <a:lumMod val="50000"/>
                  </a:schemeClr>
                </a:solidFill>
                <a:cs typeface="Times New Roman"/>
                <a:sym typeface="+mn-ea"/>
              </a:rPr>
              <a:t>The depth of hardened substrate is decreased with increased Al content however, the amount of hardness right beneath the interface is increased with an increase in Al content.</a:t>
            </a:r>
          </a:p>
          <a:p>
            <a:pPr marL="457200" indent="-457200">
              <a:buFont typeface="Arial" panose="020B0604020202020204" pitchFamily="34" charset="0"/>
              <a:buChar char="•"/>
            </a:pPr>
            <a:r>
              <a:rPr lang="en-GB" sz="2400" dirty="0">
                <a:solidFill>
                  <a:schemeClr val="tx1">
                    <a:lumMod val="50000"/>
                  </a:schemeClr>
                </a:solidFill>
                <a:cs typeface="Times New Roman"/>
                <a:sym typeface="+mn-ea"/>
              </a:rPr>
              <a:t>With an increase in the stand of distance(SOD) coating thickness first increased and then beyond</a:t>
            </a:r>
            <a:r>
              <a:rPr lang="en-US" sz="2400" dirty="0">
                <a:solidFill>
                  <a:schemeClr val="tx1">
                    <a:lumMod val="50000"/>
                  </a:schemeClr>
                </a:solidFill>
                <a:cs typeface="Times New Roman"/>
                <a:sym typeface="+mn-ea"/>
              </a:rPr>
              <a:t> a certain value it tends to decrease.</a:t>
            </a:r>
            <a:endParaRPr lang="en-GB" sz="2400" dirty="0">
              <a:solidFill>
                <a:schemeClr val="tx1">
                  <a:lumMod val="50000"/>
                </a:schemeClr>
              </a:solidFill>
              <a:cs typeface="Times New Roman" panose="02020603050405020304" pitchFamily="18" charset="0"/>
            </a:endParaRPr>
          </a:p>
        </p:txBody>
      </p:sp>
      <p:sp>
        <p:nvSpPr>
          <p:cNvPr id="5" name="Slide Number Placeholder 4">
            <a:extLst>
              <a:ext uri="{FF2B5EF4-FFF2-40B4-BE49-F238E27FC236}">
                <a16:creationId xmlns:a16="http://schemas.microsoft.com/office/drawing/2014/main" id="{4FECC576-BDCD-1E87-9225-88213A67FBD2}"/>
              </a:ext>
            </a:extLst>
          </p:cNvPr>
          <p:cNvSpPr>
            <a:spLocks noGrp="1"/>
          </p:cNvSpPr>
          <p:nvPr/>
        </p:nvSpPr>
        <p:spPr bwMode="gray">
          <a:xfrm>
            <a:off x="531812" y="787782"/>
            <a:ext cx="779767" cy="365125"/>
          </a:xfrm>
          <a:prstGeom prst="rect">
            <a:avLst/>
          </a:prstGeom>
        </p:spPr>
        <p:txBody>
          <a:bodyPr vert="horz" lIns="91440" tIns="45720" rIns="91440" bIns="45720" rtlCol="0" anchor="ctr"/>
          <a:lstStyle>
            <a:defPPr>
              <a:defRPr lang="en-US"/>
            </a:defPPr>
            <a:lvl1pPr marL="0" algn="r" defTabSz="914400" rtl="0" eaLnBrk="1" latinLnBrk="0" hangingPunct="1">
              <a:defRPr sz="2000" kern="1200">
                <a:solidFill>
                  <a:srgbClr val="FE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E7439AD-837E-4979-9958-C54CB37C0285}" type="slidenum">
              <a:rPr lang="en-IN" smtClean="0"/>
              <a:pPr/>
              <a:t>20</a:t>
            </a:fld>
            <a:endParaRPr lang="en-IN"/>
          </a:p>
        </p:txBody>
      </p:sp>
      <p:sp>
        <p:nvSpPr>
          <p:cNvPr id="2" name="Slide Number Placeholder 1">
            <a:extLst>
              <a:ext uri="{FF2B5EF4-FFF2-40B4-BE49-F238E27FC236}">
                <a16:creationId xmlns:a16="http://schemas.microsoft.com/office/drawing/2014/main" id="{0BB57F1A-F830-6DBD-7E03-144B1252B55C}"/>
              </a:ext>
            </a:extLst>
          </p:cNvPr>
          <p:cNvSpPr>
            <a:spLocks noGrp="1"/>
          </p:cNvSpPr>
          <p:nvPr>
            <p:ph type="sldNum" sz="quarter" idx="12"/>
          </p:nvPr>
        </p:nvSpPr>
        <p:spPr/>
        <p:txBody>
          <a:bodyPr/>
          <a:lstStyle/>
          <a:p>
            <a:fld id="{48F63A3B-78C7-47BE-AE5E-E10140E04643}" type="slidenum">
              <a:rPr lang="en-US" smtClean="0"/>
              <a:t>20</a:t>
            </a:fld>
            <a:endParaRPr lang="en-US" dirty="0"/>
          </a:p>
        </p:txBody>
      </p:sp>
    </p:spTree>
    <p:extLst>
      <p:ext uri="{BB962C8B-B14F-4D97-AF65-F5344CB8AC3E}">
        <p14:creationId xmlns:p14="http://schemas.microsoft.com/office/powerpoint/2010/main" val="10443445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able 14">
            <a:extLst>
              <a:ext uri="{FF2B5EF4-FFF2-40B4-BE49-F238E27FC236}">
                <a16:creationId xmlns:a16="http://schemas.microsoft.com/office/drawing/2014/main" id="{E953EED4-5254-D0E7-3D2C-DD0E1370855C}"/>
              </a:ext>
            </a:extLst>
          </p:cNvPr>
          <p:cNvGraphicFramePr>
            <a:graphicFrameLocks noGrp="1"/>
          </p:cNvGraphicFramePr>
          <p:nvPr>
            <p:extLst>
              <p:ext uri="{D42A27DB-BD31-4B8C-83A1-F6EECF244321}">
                <p14:modId xmlns:p14="http://schemas.microsoft.com/office/powerpoint/2010/main" val="411522462"/>
              </p:ext>
            </p:extLst>
          </p:nvPr>
        </p:nvGraphicFramePr>
        <p:xfrm>
          <a:off x="2032000" y="728135"/>
          <a:ext cx="7933166" cy="932229"/>
        </p:xfrm>
        <a:graphic>
          <a:graphicData uri="http://schemas.openxmlformats.org/drawingml/2006/table">
            <a:tbl>
              <a:tblPr firstRow="1" bandRow="1">
                <a:tableStyleId>{5C22544A-7EE6-4342-B048-85BDC9FD1C3A}</a:tableStyleId>
              </a:tblPr>
              <a:tblGrid>
                <a:gridCol w="7933166">
                  <a:extLst>
                    <a:ext uri="{9D8B030D-6E8A-4147-A177-3AD203B41FA5}">
                      <a16:colId xmlns:a16="http://schemas.microsoft.com/office/drawing/2014/main" val="3845650618"/>
                    </a:ext>
                  </a:extLst>
                </a:gridCol>
              </a:tblGrid>
              <a:tr h="932229">
                <a:tc>
                  <a:txBody>
                    <a:bodyPr/>
                    <a:lstStyle/>
                    <a:p>
                      <a:r>
                        <a:rPr lang="en-IN" sz="2400" dirty="0">
                          <a:solidFill>
                            <a:srgbClr val="002060"/>
                          </a:solidFill>
                        </a:rPr>
                        <a:t>M-Tech project progress</a:t>
                      </a:r>
                    </a:p>
                  </a:txBody>
                  <a:tcPr>
                    <a:solidFill>
                      <a:schemeClr val="bg2">
                        <a:lumMod val="50000"/>
                      </a:schemeClr>
                    </a:solidFill>
                  </a:tcPr>
                </a:tc>
                <a:extLst>
                  <a:ext uri="{0D108BD9-81ED-4DB2-BD59-A6C34878D82A}">
                    <a16:rowId xmlns:a16="http://schemas.microsoft.com/office/drawing/2014/main" val="2749909147"/>
                  </a:ext>
                </a:extLst>
              </a:tr>
            </a:tbl>
          </a:graphicData>
        </a:graphic>
      </p:graphicFrame>
      <p:graphicFrame>
        <p:nvGraphicFramePr>
          <p:cNvPr id="15" name="Table 15">
            <a:extLst>
              <a:ext uri="{FF2B5EF4-FFF2-40B4-BE49-F238E27FC236}">
                <a16:creationId xmlns:a16="http://schemas.microsoft.com/office/drawing/2014/main" id="{5BBCB731-306F-2386-C23B-6FD4EB7F3543}"/>
              </a:ext>
            </a:extLst>
          </p:cNvPr>
          <p:cNvGraphicFramePr>
            <a:graphicFrameLocks noGrp="1"/>
          </p:cNvGraphicFramePr>
          <p:nvPr>
            <p:extLst>
              <p:ext uri="{D42A27DB-BD31-4B8C-83A1-F6EECF244321}">
                <p14:modId xmlns:p14="http://schemas.microsoft.com/office/powerpoint/2010/main" val="3426566095"/>
              </p:ext>
            </p:extLst>
          </p:nvPr>
        </p:nvGraphicFramePr>
        <p:xfrm>
          <a:off x="2032000" y="1645920"/>
          <a:ext cx="7933167" cy="3668358"/>
        </p:xfrm>
        <a:graphic>
          <a:graphicData uri="http://schemas.openxmlformats.org/drawingml/2006/table">
            <a:tbl>
              <a:tblPr firstRow="1" bandRow="1">
                <a:tableStyleId>{5C22544A-7EE6-4342-B048-85BDC9FD1C3A}</a:tableStyleId>
              </a:tblPr>
              <a:tblGrid>
                <a:gridCol w="1837167">
                  <a:extLst>
                    <a:ext uri="{9D8B030D-6E8A-4147-A177-3AD203B41FA5}">
                      <a16:colId xmlns:a16="http://schemas.microsoft.com/office/drawing/2014/main" val="3818166725"/>
                    </a:ext>
                  </a:extLst>
                </a:gridCol>
                <a:gridCol w="2032000">
                  <a:extLst>
                    <a:ext uri="{9D8B030D-6E8A-4147-A177-3AD203B41FA5}">
                      <a16:colId xmlns:a16="http://schemas.microsoft.com/office/drawing/2014/main" val="1143839276"/>
                    </a:ext>
                  </a:extLst>
                </a:gridCol>
                <a:gridCol w="2032000">
                  <a:extLst>
                    <a:ext uri="{9D8B030D-6E8A-4147-A177-3AD203B41FA5}">
                      <a16:colId xmlns:a16="http://schemas.microsoft.com/office/drawing/2014/main" val="2827368181"/>
                    </a:ext>
                  </a:extLst>
                </a:gridCol>
                <a:gridCol w="2032000">
                  <a:extLst>
                    <a:ext uri="{9D8B030D-6E8A-4147-A177-3AD203B41FA5}">
                      <a16:colId xmlns:a16="http://schemas.microsoft.com/office/drawing/2014/main" val="4248334195"/>
                    </a:ext>
                  </a:extLst>
                </a:gridCol>
              </a:tblGrid>
              <a:tr h="925158">
                <a:tc>
                  <a:txBody>
                    <a:bodyPr/>
                    <a:lstStyle/>
                    <a:p>
                      <a:r>
                        <a:rPr lang="en-IN" dirty="0"/>
                        <a:t>Phase 1</a:t>
                      </a:r>
                    </a:p>
                    <a:p>
                      <a:r>
                        <a:rPr lang="en-IN" dirty="0"/>
                        <a:t>(Mid </a:t>
                      </a:r>
                      <a:r>
                        <a:rPr lang="en-IN" dirty="0" err="1"/>
                        <a:t>sem</a:t>
                      </a:r>
                      <a:r>
                        <a:rPr lang="en-IN" dirty="0"/>
                        <a:t> 2022)</a:t>
                      </a:r>
                    </a:p>
                  </a:txBody>
                  <a:tcPr>
                    <a:solidFill>
                      <a:schemeClr val="accent1"/>
                    </a:solidFill>
                  </a:tcPr>
                </a:tc>
                <a:tc>
                  <a:txBody>
                    <a:bodyPr/>
                    <a:lstStyle/>
                    <a:p>
                      <a:r>
                        <a:rPr lang="en-IN" dirty="0"/>
                        <a:t>Phase 2</a:t>
                      </a:r>
                    </a:p>
                    <a:p>
                      <a:r>
                        <a:rPr lang="en-IN" dirty="0"/>
                        <a:t>(End </a:t>
                      </a:r>
                      <a:r>
                        <a:rPr lang="en-IN" dirty="0" err="1"/>
                        <a:t>sem</a:t>
                      </a:r>
                      <a:r>
                        <a:rPr lang="en-IN" dirty="0"/>
                        <a:t> 2022)</a:t>
                      </a:r>
                    </a:p>
                  </a:txBody>
                  <a:tcPr>
                    <a:solidFill>
                      <a:schemeClr val="accent1"/>
                    </a:solidFill>
                  </a:tcPr>
                </a:tc>
                <a:tc>
                  <a:txBody>
                    <a:bodyPr/>
                    <a:lstStyle/>
                    <a:p>
                      <a:r>
                        <a:rPr lang="en-IN" dirty="0"/>
                        <a:t>Phase 3</a:t>
                      </a:r>
                    </a:p>
                    <a:p>
                      <a:r>
                        <a:rPr lang="en-IN" dirty="0"/>
                        <a:t>(Mid </a:t>
                      </a:r>
                      <a:r>
                        <a:rPr lang="en-IN" dirty="0" err="1"/>
                        <a:t>sem</a:t>
                      </a:r>
                      <a:r>
                        <a:rPr lang="en-IN" dirty="0"/>
                        <a:t> 2023)</a:t>
                      </a:r>
                    </a:p>
                  </a:txBody>
                  <a:tcPr/>
                </a:tc>
                <a:tc>
                  <a:txBody>
                    <a:bodyPr/>
                    <a:lstStyle/>
                    <a:p>
                      <a:r>
                        <a:rPr lang="en-IN" dirty="0"/>
                        <a:t>Phase 4</a:t>
                      </a:r>
                    </a:p>
                    <a:p>
                      <a:r>
                        <a:rPr lang="en-IN" dirty="0"/>
                        <a:t>(End </a:t>
                      </a:r>
                      <a:r>
                        <a:rPr lang="en-IN" dirty="0" err="1"/>
                        <a:t>sem</a:t>
                      </a:r>
                      <a:r>
                        <a:rPr lang="en-IN" dirty="0"/>
                        <a:t> 2023)</a:t>
                      </a:r>
                    </a:p>
                  </a:txBody>
                  <a:tcPr/>
                </a:tc>
                <a:extLst>
                  <a:ext uri="{0D108BD9-81ED-4DB2-BD59-A6C34878D82A}">
                    <a16:rowId xmlns:a16="http://schemas.microsoft.com/office/drawing/2014/main" val="58349304"/>
                  </a:ext>
                </a:extLst>
              </a:tr>
              <a:tr h="370840">
                <a:tc>
                  <a:txBody>
                    <a:bodyPr/>
                    <a:lstStyle/>
                    <a:p>
                      <a:pPr marL="285750" indent="-285750">
                        <a:buFont typeface="Wingdings" panose="05000000000000000000" pitchFamily="2" charset="2"/>
                        <a:buChar char="ü"/>
                      </a:pPr>
                      <a:r>
                        <a:rPr lang="en-IN" dirty="0">
                          <a:solidFill>
                            <a:srgbClr val="00B050"/>
                          </a:solidFill>
                        </a:rPr>
                        <a:t>Literature Review</a:t>
                      </a:r>
                    </a:p>
                  </a:txBody>
                  <a:tcPr/>
                </a:tc>
                <a:tc>
                  <a:txBody>
                    <a:bodyPr/>
                    <a:lstStyle/>
                    <a:p>
                      <a:pPr marL="285750" indent="-285750">
                        <a:buFont typeface="Wingdings" panose="05000000000000000000" pitchFamily="2" charset="2"/>
                        <a:buChar char="ü"/>
                      </a:pPr>
                      <a:r>
                        <a:rPr lang="en-IN" dirty="0">
                          <a:solidFill>
                            <a:srgbClr val="00B050"/>
                          </a:solidFill>
                        </a:rPr>
                        <a:t>Roughness Analysis </a:t>
                      </a:r>
                    </a:p>
                  </a:txBody>
                  <a:tcPr/>
                </a:tc>
                <a:tc>
                  <a:txBody>
                    <a:bodyPr/>
                    <a:lstStyle/>
                    <a:p>
                      <a:r>
                        <a:rPr lang="en-IN" dirty="0"/>
                        <a:t>Cross sectional Microstructure study, EDS analysis</a:t>
                      </a:r>
                    </a:p>
                  </a:txBody>
                  <a:tcPr/>
                </a:tc>
                <a:tc>
                  <a:txBody>
                    <a:bodyPr/>
                    <a:lstStyle/>
                    <a:p>
                      <a:r>
                        <a:rPr lang="en-IN" dirty="0"/>
                        <a:t>Machine leaning model to predict hardness</a:t>
                      </a:r>
                    </a:p>
                  </a:txBody>
                  <a:tcPr/>
                </a:tc>
                <a:extLst>
                  <a:ext uri="{0D108BD9-81ED-4DB2-BD59-A6C34878D82A}">
                    <a16:rowId xmlns:a16="http://schemas.microsoft.com/office/drawing/2014/main" val="129208865"/>
                  </a:ext>
                </a:extLst>
              </a:tr>
              <a:tr h="370840">
                <a:tc>
                  <a:txBody>
                    <a:bodyPr/>
                    <a:lstStyle/>
                    <a:p>
                      <a:pPr marL="285750" indent="-285750">
                        <a:buFont typeface="Wingdings" panose="05000000000000000000" pitchFamily="2" charset="2"/>
                        <a:buChar char="ü"/>
                      </a:pPr>
                      <a:r>
                        <a:rPr lang="en-IN" dirty="0">
                          <a:solidFill>
                            <a:srgbClr val="00B050"/>
                          </a:solidFill>
                        </a:rPr>
                        <a:t>Substrate preparation</a:t>
                      </a:r>
                    </a:p>
                  </a:txBody>
                  <a:tcPr/>
                </a:tc>
                <a:tc>
                  <a:txBody>
                    <a:bodyPr/>
                    <a:lstStyle/>
                    <a:p>
                      <a:pPr marL="285750" indent="-285750">
                        <a:buFont typeface="Wingdings" panose="05000000000000000000" pitchFamily="2" charset="2"/>
                        <a:buChar char="ü"/>
                      </a:pPr>
                      <a:r>
                        <a:rPr lang="en-IN" dirty="0">
                          <a:solidFill>
                            <a:srgbClr val="00B050"/>
                          </a:solidFill>
                        </a:rPr>
                        <a:t>Phase analysis </a:t>
                      </a:r>
                    </a:p>
                  </a:txBody>
                  <a:tcPr/>
                </a:tc>
                <a:tc>
                  <a:txBody>
                    <a:bodyPr/>
                    <a:lstStyle/>
                    <a:p>
                      <a:r>
                        <a:rPr lang="en-IN" dirty="0"/>
                        <a:t>Adhesion Test</a:t>
                      </a:r>
                    </a:p>
                  </a:txBody>
                  <a:tcPr/>
                </a:tc>
                <a:tc>
                  <a:txBody>
                    <a:bodyPr/>
                    <a:lstStyle/>
                    <a:p>
                      <a:r>
                        <a:rPr lang="en-IN" dirty="0"/>
                        <a:t>Preparing manuscript for publication</a:t>
                      </a:r>
                    </a:p>
                  </a:txBody>
                  <a:tcPr/>
                </a:tc>
                <a:extLst>
                  <a:ext uri="{0D108BD9-81ED-4DB2-BD59-A6C34878D82A}">
                    <a16:rowId xmlns:a16="http://schemas.microsoft.com/office/drawing/2014/main" val="1279486579"/>
                  </a:ext>
                </a:extLst>
              </a:tr>
              <a:tr h="370840">
                <a:tc>
                  <a:txBody>
                    <a:bodyPr/>
                    <a:lstStyle/>
                    <a:p>
                      <a:pPr marL="285750" indent="-285750">
                        <a:buFont typeface="Wingdings" panose="05000000000000000000" pitchFamily="2" charset="2"/>
                        <a:buChar char="ü"/>
                      </a:pPr>
                      <a:r>
                        <a:rPr lang="en-IN" dirty="0">
                          <a:solidFill>
                            <a:srgbClr val="00B050"/>
                          </a:solidFill>
                        </a:rPr>
                        <a:t>Coating fabrication</a:t>
                      </a:r>
                    </a:p>
                    <a:p>
                      <a:pPr marL="0" indent="0">
                        <a:buFont typeface="Wingdings" panose="05000000000000000000" pitchFamily="2" charset="2"/>
                        <a:buNone/>
                      </a:pPr>
                      <a:endParaRPr lang="en-IN" dirty="0"/>
                    </a:p>
                  </a:txBody>
                  <a:tcPr/>
                </a:tc>
                <a:tc>
                  <a:txBody>
                    <a:bodyPr/>
                    <a:lstStyle/>
                    <a:p>
                      <a:pPr marL="285750" indent="-285750">
                        <a:buFont typeface="Wingdings" panose="05000000000000000000" pitchFamily="2" charset="2"/>
                        <a:buChar char="ü"/>
                      </a:pPr>
                      <a:r>
                        <a:rPr lang="en-IN" dirty="0">
                          <a:solidFill>
                            <a:srgbClr val="00B050"/>
                          </a:solidFill>
                        </a:rPr>
                        <a:t>Hardness analysis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Data Pre-processing</a:t>
                      </a:r>
                    </a:p>
                    <a:p>
                      <a:endParaRPr lang="en-IN" dirty="0"/>
                    </a:p>
                  </a:txBody>
                  <a:tcPr/>
                </a:tc>
                <a:tc>
                  <a:txBody>
                    <a:bodyPr/>
                    <a:lstStyle/>
                    <a:p>
                      <a:endParaRPr lang="en-IN" dirty="0"/>
                    </a:p>
                  </a:txBody>
                  <a:tcPr/>
                </a:tc>
                <a:extLst>
                  <a:ext uri="{0D108BD9-81ED-4DB2-BD59-A6C34878D82A}">
                    <a16:rowId xmlns:a16="http://schemas.microsoft.com/office/drawing/2014/main" val="430557485"/>
                  </a:ext>
                </a:extLst>
              </a:tr>
            </a:tbl>
          </a:graphicData>
        </a:graphic>
      </p:graphicFrame>
      <p:sp>
        <p:nvSpPr>
          <p:cNvPr id="16" name="TextBox 1">
            <a:extLst>
              <a:ext uri="{FF2B5EF4-FFF2-40B4-BE49-F238E27FC236}">
                <a16:creationId xmlns:a16="http://schemas.microsoft.com/office/drawing/2014/main" id="{9EB8F2DE-5B94-7356-C9E5-B249050679BC}"/>
              </a:ext>
            </a:extLst>
          </p:cNvPr>
          <p:cNvSpPr txBox="1"/>
          <p:nvPr/>
        </p:nvSpPr>
        <p:spPr>
          <a:xfrm>
            <a:off x="1248205" y="163418"/>
            <a:ext cx="4159121" cy="52322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2800" b="1" dirty="0">
                <a:latin typeface="Gill Sans Nova" panose="020B0602020104020203" pitchFamily="34" charset="0"/>
                <a:cs typeface="Times New Roman" panose="02020603050405020304" pitchFamily="18" charset="0"/>
              </a:rPr>
              <a:t>FUTURE PLAN</a:t>
            </a:r>
            <a:endParaRPr lang="en-IN" sz="2800" b="1" dirty="0">
              <a:latin typeface="Gill Sans Nova" panose="020B0602020104020203" pitchFamily="34" charset="0"/>
              <a:cs typeface="Times New Roman" panose="02020603050405020304" pitchFamily="18" charset="0"/>
            </a:endParaRPr>
          </a:p>
        </p:txBody>
      </p:sp>
      <p:sp>
        <p:nvSpPr>
          <p:cNvPr id="17" name="Slide Number Placeholder 16">
            <a:extLst>
              <a:ext uri="{FF2B5EF4-FFF2-40B4-BE49-F238E27FC236}">
                <a16:creationId xmlns:a16="http://schemas.microsoft.com/office/drawing/2014/main" id="{B97CA1C7-3D02-84A9-E12E-FBF731E43BC4}"/>
              </a:ext>
            </a:extLst>
          </p:cNvPr>
          <p:cNvSpPr>
            <a:spLocks noGrp="1"/>
          </p:cNvSpPr>
          <p:nvPr>
            <p:ph type="sldNum" sz="quarter" idx="12"/>
          </p:nvPr>
        </p:nvSpPr>
        <p:spPr/>
        <p:txBody>
          <a:bodyPr/>
          <a:lstStyle/>
          <a:p>
            <a:fld id="{48F63A3B-78C7-47BE-AE5E-E10140E04643}" type="slidenum">
              <a:rPr lang="en-US" smtClean="0"/>
              <a:t>21</a:t>
            </a:fld>
            <a:endParaRPr lang="en-US" dirty="0"/>
          </a:p>
        </p:txBody>
      </p:sp>
    </p:spTree>
    <p:extLst>
      <p:ext uri="{BB962C8B-B14F-4D97-AF65-F5344CB8AC3E}">
        <p14:creationId xmlns:p14="http://schemas.microsoft.com/office/powerpoint/2010/main" val="21181989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4D7CF2FC-B17A-0E0D-5149-997176591659}"/>
              </a:ext>
            </a:extLst>
          </p:cNvPr>
          <p:cNvSpPr txBox="1"/>
          <p:nvPr/>
        </p:nvSpPr>
        <p:spPr>
          <a:xfrm>
            <a:off x="576897" y="215452"/>
            <a:ext cx="11047445" cy="6924973"/>
          </a:xfrm>
          <a:prstGeom prst="rect">
            <a:avLst/>
          </a:prstGeom>
          <a:noFill/>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2400" b="1" dirty="0">
                <a:latin typeface="Gill Sans Nova"/>
              </a:rPr>
              <a:t>REFERENCES:</a:t>
            </a:r>
          </a:p>
          <a:p>
            <a:endParaRPr lang="en-IN" sz="2400" b="1" dirty="0">
              <a:latin typeface="Gill Sans Nova"/>
            </a:endParaRPr>
          </a:p>
          <a:p>
            <a:endParaRPr lang="en-IN" b="1" dirty="0">
              <a:latin typeface="Gill Sans Nova" panose="020B0602020104020203" pitchFamily="34" charset="0"/>
              <a:cs typeface="Times New Roman" panose="02020603050405020304" pitchFamily="18" charset="0"/>
            </a:endParaRPr>
          </a:p>
          <a:p>
            <a:pPr marL="285750" indent="-285750">
              <a:buFont typeface="Arial" panose="020B0604020202020204" pitchFamily="34" charset="0"/>
              <a:buChar char="•"/>
            </a:pPr>
            <a:r>
              <a:rPr lang="en-US" altLang="en-IN" dirty="0">
                <a:solidFill>
                  <a:schemeClr val="tx1">
                    <a:lumMod val="50000"/>
                  </a:schemeClr>
                </a:solidFill>
                <a:cs typeface="Times New Roman"/>
              </a:rPr>
              <a:t>Sonali </a:t>
            </a:r>
            <a:r>
              <a:rPr lang="en-US" altLang="en-IN" dirty="0" err="1">
                <a:solidFill>
                  <a:schemeClr val="tx1">
                    <a:lumMod val="50000"/>
                  </a:schemeClr>
                </a:solidFill>
                <a:cs typeface="Times New Roman"/>
              </a:rPr>
              <a:t>Brahmane</a:t>
            </a:r>
            <a:r>
              <a:rPr lang="en-US" altLang="en-IN" dirty="0">
                <a:solidFill>
                  <a:schemeClr val="tx1">
                    <a:lumMod val="50000"/>
                  </a:schemeClr>
                </a:solidFill>
                <a:cs typeface="Times New Roman"/>
              </a:rPr>
              <a:t>(2022).</a:t>
            </a:r>
            <a:r>
              <a:rPr lang="en-IN" i="1" dirty="0">
                <a:solidFill>
                  <a:schemeClr val="tx1">
                    <a:lumMod val="50000"/>
                  </a:schemeClr>
                </a:solidFill>
                <a:cs typeface="Times New Roman"/>
                <a:sym typeface="+mn-ea"/>
              </a:rPr>
              <a:t>Thesis of </a:t>
            </a:r>
            <a:r>
              <a:rPr lang="en-US" altLang="en-IN" i="1" dirty="0">
                <a:solidFill>
                  <a:schemeClr val="tx1">
                    <a:lumMod val="50000"/>
                  </a:schemeClr>
                </a:solidFill>
                <a:cs typeface="Times New Roman"/>
                <a:sym typeface="+mn-ea"/>
              </a:rPr>
              <a:t> Production of monolayer grinding wheel by novel explosive spray coating method. P </a:t>
            </a:r>
            <a:endParaRPr lang="en-US" altLang="en-IN" i="1" dirty="0">
              <a:solidFill>
                <a:schemeClr val="tx1">
                  <a:lumMod val="50000"/>
                </a:schemeClr>
              </a:solidFill>
              <a:cs typeface="Times New Roman" panose="02020603050405020304" pitchFamily="18" charset="0"/>
            </a:endParaRPr>
          </a:p>
          <a:p>
            <a:pPr marL="285750" indent="-285750">
              <a:buFont typeface="Arial" panose="020B0604020202020204" pitchFamily="34" charset="0"/>
              <a:buChar char="•"/>
            </a:pPr>
            <a:endParaRPr lang="en-IN" dirty="0">
              <a:solidFill>
                <a:schemeClr val="tx1">
                  <a:lumMod val="50000"/>
                </a:schemeClr>
              </a:solidFill>
              <a:cs typeface="Times New Roman" panose="02020603050405020304" pitchFamily="18" charset="0"/>
            </a:endParaRPr>
          </a:p>
          <a:p>
            <a:pPr marL="285750" indent="-285750">
              <a:buFont typeface="Arial" panose="020B0604020202020204" pitchFamily="34" charset="0"/>
              <a:buChar char="•"/>
            </a:pPr>
            <a:r>
              <a:rPr lang="en-IN" dirty="0">
                <a:solidFill>
                  <a:schemeClr val="tx1">
                    <a:lumMod val="50000"/>
                  </a:schemeClr>
                </a:solidFill>
                <a:cs typeface="Times New Roman"/>
              </a:rPr>
              <a:t>Sharma, Mayank. (2015). </a:t>
            </a:r>
            <a:r>
              <a:rPr lang="en-IN" i="1" dirty="0">
                <a:solidFill>
                  <a:schemeClr val="tx1">
                    <a:lumMod val="50000"/>
                  </a:schemeClr>
                </a:solidFill>
                <a:cs typeface="Times New Roman"/>
              </a:rPr>
              <a:t>Thesis of manufacturing explosively coated tools</a:t>
            </a:r>
            <a:r>
              <a:rPr lang="en-IN" dirty="0">
                <a:solidFill>
                  <a:schemeClr val="tx1">
                    <a:lumMod val="50000"/>
                  </a:schemeClr>
                </a:solidFill>
                <a:cs typeface="Times New Roman"/>
              </a:rPr>
              <a:t>.68.</a:t>
            </a:r>
          </a:p>
          <a:p>
            <a:pPr marL="285750" indent="-285750">
              <a:buFont typeface="Arial" panose="020B0604020202020204" pitchFamily="34" charset="0"/>
              <a:buChar char="•"/>
            </a:pPr>
            <a:endParaRPr lang="en-IN" dirty="0">
              <a:solidFill>
                <a:schemeClr val="tx1">
                  <a:lumMod val="50000"/>
                </a:schemeClr>
              </a:solidFill>
            </a:endParaRPr>
          </a:p>
          <a:p>
            <a:pPr marL="285750" indent="-285750">
              <a:buFont typeface="Arial" panose="020B0604020202020204" pitchFamily="34" charset="0"/>
              <a:buChar char="•"/>
            </a:pPr>
            <a:r>
              <a:rPr lang="en-IN" dirty="0">
                <a:solidFill>
                  <a:schemeClr val="tx1">
                    <a:lumMod val="50000"/>
                  </a:schemeClr>
                </a:solidFill>
              </a:rPr>
              <a:t>Chattopadhyay, A., A., &amp; Paul, S. (2008, </a:t>
            </a:r>
            <a:r>
              <a:rPr lang="en-IN" dirty="0" err="1">
                <a:solidFill>
                  <a:schemeClr val="tx1">
                    <a:lumMod val="50000"/>
                  </a:schemeClr>
                </a:solidFill>
              </a:rPr>
              <a:t>october</a:t>
            </a:r>
            <a:r>
              <a:rPr lang="en-IN" dirty="0">
                <a:solidFill>
                  <a:schemeClr val="tx1">
                    <a:lumMod val="50000"/>
                  </a:schemeClr>
                </a:solidFill>
              </a:rPr>
              <a:t> 20). Retrieved from LM- 15.PDF.NPTEL: http//nptel.ac.in</a:t>
            </a:r>
          </a:p>
          <a:p>
            <a:pPr marL="285750" indent="-285750">
              <a:buFont typeface="Arial" panose="020B0604020202020204" pitchFamily="34" charset="0"/>
              <a:buChar char="•"/>
            </a:pPr>
            <a:endParaRPr lang="en-IN" dirty="0">
              <a:solidFill>
                <a:schemeClr val="tx1">
                  <a:lumMod val="50000"/>
                </a:schemeClr>
              </a:solidFill>
            </a:endParaRPr>
          </a:p>
          <a:p>
            <a:pPr marL="285750" indent="-285750">
              <a:buFont typeface="Arial" panose="020B0604020202020204" pitchFamily="34" charset="0"/>
              <a:buChar char="•"/>
            </a:pPr>
            <a:r>
              <a:rPr lang="en-IN" dirty="0">
                <a:solidFill>
                  <a:schemeClr val="tx1">
                    <a:lumMod val="50000"/>
                  </a:schemeClr>
                </a:solidFill>
              </a:rPr>
              <a:t>Chattopadhyay, A., &amp; Paul, S. (2008, </a:t>
            </a:r>
            <a:r>
              <a:rPr lang="en-IN" dirty="0" err="1">
                <a:solidFill>
                  <a:schemeClr val="tx1">
                    <a:lumMod val="50000"/>
                  </a:schemeClr>
                </a:solidFill>
              </a:rPr>
              <a:t>october</a:t>
            </a:r>
            <a:r>
              <a:rPr lang="en-IN" dirty="0">
                <a:solidFill>
                  <a:schemeClr val="tx1">
                    <a:lumMod val="50000"/>
                  </a:schemeClr>
                </a:solidFill>
              </a:rPr>
              <a:t> 20). Retrieved from LM- 16.PDF.NPTEL: http//nptel.ac.in</a:t>
            </a:r>
            <a:endParaRPr lang="en-US" altLang="en-US" sz="3200" dirty="0">
              <a:solidFill>
                <a:schemeClr val="tx1">
                  <a:lumMod val="50000"/>
                </a:schemeClr>
              </a:solidFill>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endParaRPr lang="en-US" altLang="en-US" dirty="0">
              <a:solidFill>
                <a:schemeClr val="tx1">
                  <a:lumMod val="50000"/>
                </a:schemeClr>
              </a:solidFill>
              <a:ea typeface="Calibri" panose="020F0502020204030204"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lang="en-US" altLang="en-US" dirty="0" err="1">
                <a:solidFill>
                  <a:schemeClr val="tx1">
                    <a:lumMod val="50000"/>
                  </a:schemeClr>
                </a:solidFill>
                <a:ea typeface="Calibri" panose="020F0502020204030204" charset="0"/>
                <a:cs typeface="Times New Roman"/>
              </a:rPr>
              <a:t>Bataev</a:t>
            </a:r>
            <a:r>
              <a:rPr lang="en-US" altLang="en-US" dirty="0">
                <a:solidFill>
                  <a:schemeClr val="tx1">
                    <a:lumMod val="50000"/>
                  </a:schemeClr>
                </a:solidFill>
                <a:ea typeface="Calibri" panose="020F0502020204030204" charset="0"/>
                <a:cs typeface="Times New Roman"/>
              </a:rPr>
              <a:t>, I. (2017). Structure of Explosively Welded Materials: Experimental Study and Numerical. </a:t>
            </a:r>
            <a:r>
              <a:rPr lang="en-US" altLang="en-US" i="1" dirty="0" err="1">
                <a:solidFill>
                  <a:schemeClr val="tx1">
                    <a:lumMod val="50000"/>
                  </a:schemeClr>
                </a:solidFill>
                <a:ea typeface="Calibri" panose="020F0502020204030204" charset="0"/>
                <a:cs typeface="Times New Roman"/>
              </a:rPr>
              <a:t>Bataev</a:t>
            </a:r>
            <a:r>
              <a:rPr lang="en-US" altLang="en-US" i="1" dirty="0">
                <a:solidFill>
                  <a:schemeClr val="tx1">
                    <a:lumMod val="50000"/>
                  </a:schemeClr>
                </a:solidFill>
                <a:ea typeface="Calibri" panose="020F0502020204030204" charset="0"/>
                <a:cs typeface="Times New Roman"/>
              </a:rPr>
              <a:t> I.A. Structure of explosively welded materials: experimental study and numerical simulation. </a:t>
            </a:r>
            <a:r>
              <a:rPr lang="en-US" altLang="en-US" i="1" dirty="0" err="1">
                <a:solidFill>
                  <a:schemeClr val="tx1">
                    <a:lumMod val="50000"/>
                  </a:schemeClr>
                </a:solidFill>
                <a:ea typeface="Calibri" panose="020F0502020204030204" charset="0"/>
                <a:cs typeface="Times New Roman"/>
              </a:rPr>
              <a:t>Obrabotka</a:t>
            </a:r>
            <a:r>
              <a:rPr lang="en-US" altLang="en-US" i="1" dirty="0">
                <a:solidFill>
                  <a:schemeClr val="tx1">
                    <a:lumMod val="50000"/>
                  </a:schemeClr>
                </a:solidFill>
                <a:ea typeface="Calibri" panose="020F0502020204030204" charset="0"/>
                <a:cs typeface="Times New Roman"/>
              </a:rPr>
              <a:t> </a:t>
            </a:r>
            <a:r>
              <a:rPr lang="en-US" altLang="en-US" i="1" dirty="0" err="1">
                <a:solidFill>
                  <a:schemeClr val="tx1">
                    <a:lumMod val="50000"/>
                  </a:schemeClr>
                </a:solidFill>
                <a:ea typeface="Calibri" panose="020F0502020204030204" charset="0"/>
                <a:cs typeface="Times New Roman"/>
              </a:rPr>
              <a:t>metallov</a:t>
            </a:r>
            <a:r>
              <a:rPr lang="en-US" altLang="en-US" i="1" dirty="0">
                <a:solidFill>
                  <a:schemeClr val="tx1">
                    <a:lumMod val="50000"/>
                  </a:schemeClr>
                </a:solidFill>
                <a:ea typeface="Calibri" panose="020F0502020204030204" charset="0"/>
                <a:cs typeface="Times New Roman"/>
              </a:rPr>
              <a:t> (</a:t>
            </a:r>
            <a:r>
              <a:rPr lang="en-US" altLang="en-US" i="1" dirty="0" err="1">
                <a:solidFill>
                  <a:schemeClr val="tx1">
                    <a:lumMod val="50000"/>
                  </a:schemeClr>
                </a:solidFill>
                <a:ea typeface="Calibri" panose="020F0502020204030204" charset="0"/>
                <a:cs typeface="Times New Roman"/>
              </a:rPr>
              <a:t>tekhnologiya</a:t>
            </a:r>
            <a:r>
              <a:rPr lang="en-US" altLang="en-US" i="1" dirty="0">
                <a:solidFill>
                  <a:schemeClr val="tx1">
                    <a:lumMod val="50000"/>
                  </a:schemeClr>
                </a:solidFill>
                <a:ea typeface="Calibri" panose="020F0502020204030204" charset="0"/>
                <a:cs typeface="Times New Roman"/>
              </a:rPr>
              <a:t>,</a:t>
            </a:r>
            <a:r>
              <a:rPr lang="en-US" altLang="en-US" dirty="0">
                <a:solidFill>
                  <a:schemeClr val="tx1">
                    <a:lumMod val="50000"/>
                  </a:schemeClr>
                </a:solidFill>
                <a:ea typeface="Calibri" panose="020F0502020204030204" charset="0"/>
                <a:cs typeface="Times New Roman"/>
              </a:rPr>
              <a:t>, 9.</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endParaRPr lang="en-US" altLang="en-US" dirty="0">
              <a:solidFill>
                <a:schemeClr val="tx1">
                  <a:lumMod val="50000"/>
                </a:schemeClr>
              </a:solidFill>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lang="en-US" altLang="en-US" dirty="0">
                <a:solidFill>
                  <a:schemeClr val="tx1">
                    <a:lumMod val="50000"/>
                  </a:schemeClr>
                </a:solidFill>
                <a:ea typeface="Calibri" panose="020F0502020204030204" charset="0"/>
                <a:cs typeface="Times New Roman"/>
              </a:rPr>
              <a:t>Crossland, B. (1982). </a:t>
            </a:r>
            <a:r>
              <a:rPr lang="en-US" altLang="en-US" i="1" dirty="0">
                <a:solidFill>
                  <a:schemeClr val="tx1">
                    <a:lumMod val="50000"/>
                  </a:schemeClr>
                </a:solidFill>
                <a:ea typeface="Calibri" panose="020F0502020204030204" charset="0"/>
                <a:cs typeface="Times New Roman"/>
              </a:rPr>
              <a:t>Explosive welding of metals and its </a:t>
            </a:r>
            <a:r>
              <a:rPr lang="en-US" altLang="en-US" i="1" dirty="0" err="1">
                <a:solidFill>
                  <a:schemeClr val="tx1">
                    <a:lumMod val="50000"/>
                  </a:schemeClr>
                </a:solidFill>
                <a:ea typeface="Calibri" panose="020F0502020204030204" charset="0"/>
                <a:cs typeface="Times New Roman"/>
              </a:rPr>
              <a:t>Appllications</a:t>
            </a:r>
            <a:r>
              <a:rPr lang="en-US" altLang="en-US" i="1" dirty="0">
                <a:solidFill>
                  <a:schemeClr val="tx1">
                    <a:lumMod val="50000"/>
                  </a:schemeClr>
                </a:solidFill>
                <a:ea typeface="Calibri" panose="020F0502020204030204" charset="0"/>
                <a:cs typeface="Times New Roman"/>
              </a:rPr>
              <a:t>.</a:t>
            </a:r>
            <a:r>
              <a:rPr lang="en-US" altLang="en-US" dirty="0">
                <a:solidFill>
                  <a:schemeClr val="tx1">
                    <a:lumMod val="50000"/>
                  </a:schemeClr>
                </a:solidFill>
                <a:ea typeface="Calibri" panose="020F0502020204030204" charset="0"/>
                <a:cs typeface="Times New Roman"/>
              </a:rPr>
              <a:t> </a:t>
            </a:r>
            <a:r>
              <a:rPr lang="en-US" altLang="en-US" dirty="0" err="1">
                <a:solidFill>
                  <a:schemeClr val="tx1">
                    <a:lumMod val="50000"/>
                  </a:schemeClr>
                </a:solidFill>
                <a:ea typeface="Calibri" panose="020F0502020204030204" charset="0"/>
                <a:cs typeface="Times New Roman"/>
              </a:rPr>
              <a:t>Newyork</a:t>
            </a:r>
            <a:r>
              <a:rPr lang="en-US" altLang="en-US" dirty="0">
                <a:solidFill>
                  <a:schemeClr val="tx1">
                    <a:lumMod val="50000"/>
                  </a:schemeClr>
                </a:solidFill>
                <a:ea typeface="Calibri" panose="020F0502020204030204" charset="0"/>
                <a:cs typeface="Times New Roman"/>
              </a:rPr>
              <a:t>: Oxford Science Publications.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endParaRPr lang="en-US" altLang="en-US" dirty="0">
              <a:solidFill>
                <a:schemeClr val="tx1">
                  <a:lumMod val="50000"/>
                </a:schemeClr>
              </a:solidFill>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lang="en-US" altLang="en-US" dirty="0">
                <a:solidFill>
                  <a:schemeClr val="tx1">
                    <a:lumMod val="50000"/>
                  </a:schemeClr>
                </a:solidFill>
                <a:ea typeface="Calibri" panose="020F0502020204030204" charset="0"/>
                <a:cs typeface="Times New Roman"/>
              </a:rPr>
              <a:t>T.Z.BLAZYNSKI. (1983). </a:t>
            </a:r>
            <a:r>
              <a:rPr lang="en-US" altLang="en-US" i="1" dirty="0">
                <a:solidFill>
                  <a:schemeClr val="tx1">
                    <a:lumMod val="50000"/>
                  </a:schemeClr>
                </a:solidFill>
                <a:ea typeface="Calibri" panose="020F0502020204030204" charset="0"/>
                <a:cs typeface="Times New Roman"/>
              </a:rPr>
              <a:t>EXPLOSIVE WELDING,FORMING AND COMPACTION.</a:t>
            </a:r>
            <a:r>
              <a:rPr lang="en-US" altLang="en-US" dirty="0">
                <a:solidFill>
                  <a:schemeClr val="tx1">
                    <a:lumMod val="50000"/>
                  </a:schemeClr>
                </a:solidFill>
                <a:ea typeface="Calibri" panose="020F0502020204030204" charset="0"/>
                <a:cs typeface="Times New Roman"/>
              </a:rPr>
              <a:t> LONDON: APPLIED SCIENCE PUBLISHERS.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endParaRPr lang="en-US" altLang="en-US" dirty="0">
              <a:solidFill>
                <a:schemeClr val="tx1">
                  <a:lumMod val="50000"/>
                </a:schemeClr>
              </a:solidFill>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lang="en-US" altLang="en-US" dirty="0">
                <a:solidFill>
                  <a:schemeClr val="tx1">
                    <a:lumMod val="50000"/>
                  </a:schemeClr>
                </a:solidFill>
                <a:ea typeface="Calibri" panose="020F0502020204030204" charset="0"/>
                <a:cs typeface="Times New Roman"/>
              </a:rPr>
              <a:t>Wang, H., &amp; Wang, Y. (2019). High-Velocity Impact Welding Process: A Review. </a:t>
            </a:r>
            <a:r>
              <a:rPr lang="en-US" altLang="en-US" i="1" dirty="0">
                <a:solidFill>
                  <a:schemeClr val="tx1">
                    <a:lumMod val="50000"/>
                  </a:schemeClr>
                </a:solidFill>
                <a:ea typeface="Calibri" panose="020F0502020204030204" charset="0"/>
                <a:cs typeface="Times New Roman"/>
              </a:rPr>
              <a:t>Metals 2019,9,144</a:t>
            </a:r>
            <a:r>
              <a:rPr lang="en-US" altLang="en-US" dirty="0">
                <a:solidFill>
                  <a:schemeClr val="tx1">
                    <a:lumMod val="50000"/>
                  </a:schemeClr>
                </a:solidFill>
                <a:ea typeface="Calibri" panose="020F0502020204030204" charset="0"/>
                <a:cs typeface="Times New Roman"/>
              </a:rPr>
              <a:t>, 18.</a:t>
            </a:r>
            <a:endParaRPr lang="en-US" altLang="en-US" dirty="0">
              <a:solidFill>
                <a:schemeClr val="tx1">
                  <a:lumMod val="50000"/>
                </a:schemeClr>
              </a:solidFill>
              <a:cs typeface="Times New Roman"/>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endParaRPr lang="en-US" altLang="en-US" dirty="0">
              <a:solidFill>
                <a:schemeClr val="tx1">
                  <a:lumMod val="50000"/>
                </a:schemeClr>
              </a:solidFill>
            </a:endParaRPr>
          </a:p>
          <a:p>
            <a:endParaRPr lang="en-IN" dirty="0">
              <a:solidFill>
                <a:schemeClr val="tx1">
                  <a:lumMod val="50000"/>
                </a:schemeClr>
              </a:solidFill>
            </a:endParaRPr>
          </a:p>
        </p:txBody>
      </p:sp>
      <p:sp>
        <p:nvSpPr>
          <p:cNvPr id="2" name="Slide Number Placeholder 1">
            <a:extLst>
              <a:ext uri="{FF2B5EF4-FFF2-40B4-BE49-F238E27FC236}">
                <a16:creationId xmlns:a16="http://schemas.microsoft.com/office/drawing/2014/main" id="{5AE9B9B9-1168-C0A5-4382-50A288F46680}"/>
              </a:ext>
            </a:extLst>
          </p:cNvPr>
          <p:cNvSpPr>
            <a:spLocks noGrp="1"/>
          </p:cNvSpPr>
          <p:nvPr>
            <p:ph type="sldNum" sz="quarter" idx="12"/>
          </p:nvPr>
        </p:nvSpPr>
        <p:spPr/>
        <p:txBody>
          <a:bodyPr/>
          <a:lstStyle/>
          <a:p>
            <a:fld id="{48F63A3B-78C7-47BE-AE5E-E10140E04643}" type="slidenum">
              <a:rPr lang="en-US" smtClean="0"/>
              <a:t>22</a:t>
            </a:fld>
            <a:endParaRPr lang="en-US" dirty="0"/>
          </a:p>
        </p:txBody>
      </p:sp>
    </p:spTree>
    <p:extLst>
      <p:ext uri="{BB962C8B-B14F-4D97-AF65-F5344CB8AC3E}">
        <p14:creationId xmlns:p14="http://schemas.microsoft.com/office/powerpoint/2010/main" val="29810863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03B36976-5D81-B23D-7FD7-CB0F3AC7B2C3}"/>
              </a:ext>
            </a:extLst>
          </p:cNvPr>
          <p:cNvSpPr txBox="1"/>
          <p:nvPr/>
        </p:nvSpPr>
        <p:spPr>
          <a:xfrm>
            <a:off x="347108" y="439084"/>
            <a:ext cx="11901196" cy="3808735"/>
          </a:xfrm>
          <a:prstGeom prst="rect">
            <a:avLst/>
          </a:prstGeom>
          <a:noFill/>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IN">
              <a:solidFill>
                <a:schemeClr val="tx1">
                  <a:lumMod val="50000"/>
                </a:schemeClr>
              </a:solidFill>
            </a:endParaRPr>
          </a:p>
          <a:p>
            <a:pPr marL="285750" indent="-285750">
              <a:buFont typeface="Arial" panose="020B0604020202020204" pitchFamily="34" charset="0"/>
              <a:buChar char="•"/>
            </a:pPr>
            <a:r>
              <a:rPr lang="en-IN">
                <a:solidFill>
                  <a:schemeClr val="tx1">
                    <a:lumMod val="50000"/>
                  </a:schemeClr>
                </a:solidFill>
              </a:rPr>
              <a:t>Chattopadhyay, A. (2015, March). Abrasive Processes. Retrieved from </a:t>
            </a:r>
            <a:r>
              <a:rPr lang="en-IN" err="1">
                <a:solidFill>
                  <a:schemeClr val="tx1">
                    <a:lumMod val="50000"/>
                  </a:schemeClr>
                </a:solidFill>
              </a:rPr>
              <a:t>nptel</a:t>
            </a:r>
            <a:r>
              <a:rPr lang="en-IN">
                <a:solidFill>
                  <a:schemeClr val="tx1">
                    <a:lumMod val="50000"/>
                  </a:schemeClr>
                </a:solidFill>
              </a:rPr>
              <a:t> </a:t>
            </a:r>
            <a:r>
              <a:rPr lang="en-IN" err="1">
                <a:solidFill>
                  <a:schemeClr val="tx1">
                    <a:lumMod val="50000"/>
                  </a:schemeClr>
                </a:solidFill>
              </a:rPr>
              <a:t>iit</a:t>
            </a:r>
            <a:r>
              <a:rPr lang="en-IN">
                <a:solidFill>
                  <a:schemeClr val="tx1">
                    <a:lumMod val="50000"/>
                  </a:schemeClr>
                </a:solidFill>
              </a:rPr>
              <a:t> </a:t>
            </a:r>
            <a:r>
              <a:rPr lang="en-IN" err="1">
                <a:solidFill>
                  <a:schemeClr val="tx1">
                    <a:lumMod val="50000"/>
                  </a:schemeClr>
                </a:solidFill>
              </a:rPr>
              <a:t>khargpur</a:t>
            </a:r>
            <a:r>
              <a:rPr lang="en-IN">
                <a:solidFill>
                  <a:schemeClr val="tx1">
                    <a:lumMod val="50000"/>
                  </a:schemeClr>
                </a:solidFill>
              </a:rPr>
              <a:t>: http://nptel.ac.in</a:t>
            </a:r>
          </a:p>
          <a:p>
            <a:pPr marL="285750" indent="-285750">
              <a:buFont typeface="Arial" panose="020B0604020202020204" pitchFamily="34" charset="0"/>
              <a:buChar char="•"/>
            </a:pPr>
            <a:endParaRPr lang="en-IN">
              <a:solidFill>
                <a:schemeClr val="tx1">
                  <a:lumMod val="50000"/>
                </a:schemeClr>
              </a:solidFill>
            </a:endParaRPr>
          </a:p>
          <a:p>
            <a:pPr marL="285750" indent="-285750">
              <a:buFont typeface="Arial" panose="020B0604020202020204" pitchFamily="34" charset="0"/>
              <a:buChar char="•"/>
            </a:pPr>
            <a:r>
              <a:rPr lang="en-IN">
                <a:solidFill>
                  <a:schemeClr val="tx1">
                    <a:lumMod val="50000"/>
                  </a:schemeClr>
                </a:solidFill>
              </a:rPr>
              <a:t>Paredes, R., Amico, S. C., &amp; </a:t>
            </a:r>
            <a:r>
              <a:rPr lang="en-IN" err="1">
                <a:solidFill>
                  <a:schemeClr val="tx1">
                    <a:lumMod val="50000"/>
                  </a:schemeClr>
                </a:solidFill>
              </a:rPr>
              <a:t>d’Oliveira</a:t>
            </a:r>
            <a:r>
              <a:rPr lang="en-IN">
                <a:solidFill>
                  <a:schemeClr val="tx1">
                    <a:lumMod val="50000"/>
                  </a:schemeClr>
                </a:solidFill>
              </a:rPr>
              <a:t>, A. (2006). The effect of roughness and pre-heating of the substrate on the. R.S.C. Paredes et al. / Surface &amp; Coatings Technology, 7.</a:t>
            </a:r>
          </a:p>
          <a:p>
            <a:pPr marL="285750" indent="-285750">
              <a:buFont typeface="Arial" panose="020B0604020202020204" pitchFamily="34" charset="0"/>
              <a:buChar char="•"/>
            </a:pPr>
            <a:endParaRPr lang="en-IN">
              <a:solidFill>
                <a:schemeClr val="tx1">
                  <a:lumMod val="50000"/>
                </a:schemeClr>
              </a:solidFill>
            </a:endParaRPr>
          </a:p>
          <a:p>
            <a:pPr marL="285750" indent="-285750">
              <a:buFont typeface="Arial" panose="020B0604020202020204" pitchFamily="34" charset="0"/>
              <a:buChar char="•"/>
            </a:pPr>
            <a:r>
              <a:rPr lang="en-IN">
                <a:solidFill>
                  <a:schemeClr val="tx1">
                    <a:lumMod val="50000"/>
                  </a:schemeClr>
                </a:solidFill>
              </a:rPr>
              <a:t>Tucker. R.C. (2013). Introduction to Coating. ASM Handbook, Volume 5A, Thermal Spray Technology, 13.</a:t>
            </a:r>
          </a:p>
          <a:p>
            <a:pPr marL="285750" indent="-285750">
              <a:buFont typeface="Arial" panose="020B0604020202020204" pitchFamily="34" charset="0"/>
              <a:buChar char="•"/>
            </a:pPr>
            <a:endParaRPr lang="en-IN">
              <a:solidFill>
                <a:schemeClr val="tx1">
                  <a:lumMod val="50000"/>
                </a:schemeClr>
              </a:solidFill>
            </a:endParaRPr>
          </a:p>
          <a:p>
            <a:pPr marL="285750" indent="-285750">
              <a:buFont typeface="Arial" panose="020B0604020202020204" pitchFamily="34" charset="0"/>
              <a:buChar char="•"/>
            </a:pPr>
            <a:r>
              <a:rPr lang="en-GB">
                <a:solidFill>
                  <a:schemeClr val="tx1">
                    <a:lumMod val="50000"/>
                  </a:schemeClr>
                </a:solidFill>
              </a:rPr>
              <a:t>Ferrer, M., Vargas, F., Moreno, C., &amp; Peña, G. (2017). Effect of temperature and substrate roughness on the adhesion of coatings of </a:t>
            </a:r>
            <a:r>
              <a:rPr lang="en-GB" err="1">
                <a:solidFill>
                  <a:schemeClr val="tx1">
                    <a:lumMod val="50000"/>
                  </a:schemeClr>
                </a:solidFill>
              </a:rPr>
              <a:t>nI</a:t>
            </a:r>
            <a:r>
              <a:rPr lang="en-GB">
                <a:solidFill>
                  <a:schemeClr val="tx1">
                    <a:lumMod val="50000"/>
                  </a:schemeClr>
                </a:solidFill>
              </a:rPr>
              <a:t> alloy deposited by flame spray. Rev. </a:t>
            </a:r>
            <a:r>
              <a:rPr lang="en-GB" err="1">
                <a:solidFill>
                  <a:schemeClr val="tx1">
                    <a:lumMod val="50000"/>
                  </a:schemeClr>
                </a:solidFill>
              </a:rPr>
              <a:t>LatinAm</a:t>
            </a:r>
            <a:r>
              <a:rPr lang="en-GB">
                <a:solidFill>
                  <a:schemeClr val="tx1">
                    <a:lumMod val="50000"/>
                  </a:schemeClr>
                </a:solidFill>
              </a:rPr>
              <a:t>. Metal. Mat., 10.</a:t>
            </a:r>
          </a:p>
          <a:p>
            <a:pPr marL="285750" indent="-285750">
              <a:buFont typeface="Arial" panose="020B0604020202020204" pitchFamily="34" charset="0"/>
              <a:buChar char="•"/>
            </a:pPr>
            <a:endParaRPr lang="en-GB">
              <a:solidFill>
                <a:schemeClr val="tx1">
                  <a:lumMod val="50000"/>
                </a:schemeClr>
              </a:solidFill>
            </a:endParaRPr>
          </a:p>
          <a:p>
            <a:pPr marL="285750" indent="-285750" eaLnBrk="0" fontAlgn="base" hangingPunct="0">
              <a:spcBef>
                <a:spcPct val="0"/>
              </a:spcBef>
              <a:spcAft>
                <a:spcPct val="0"/>
              </a:spcAft>
              <a:buFont typeface="Arial" panose="020B0604020202020204" pitchFamily="34" charset="0"/>
              <a:buChar char="•"/>
            </a:pPr>
            <a:r>
              <a:rPr lang="en-US" altLang="en-US">
                <a:solidFill>
                  <a:schemeClr val="tx1">
                    <a:lumMod val="50000"/>
                  </a:schemeClr>
                </a:solidFill>
                <a:ea typeface="Calibri" panose="020F0502020204030204" charset="0"/>
                <a:cs typeface="Times New Roman"/>
              </a:rPr>
              <a:t>BABAR, Z. -u.-d., &amp; MALIK, A. Q. ( 2015). Thermal Decomposition, Ignition and Kinetic Evaluation. </a:t>
            </a:r>
            <a:r>
              <a:rPr lang="en-US" altLang="en-US" i="1">
                <a:solidFill>
                  <a:schemeClr val="tx1">
                    <a:lumMod val="50000"/>
                  </a:schemeClr>
                </a:solidFill>
                <a:ea typeface="Calibri" panose="020F0502020204030204" charset="0"/>
                <a:cs typeface="Times New Roman"/>
              </a:rPr>
              <a:t>Central European Journal of Energetic Materials</a:t>
            </a:r>
            <a:r>
              <a:rPr lang="en-US" altLang="en-US">
                <a:solidFill>
                  <a:schemeClr val="tx1">
                    <a:lumMod val="50000"/>
                  </a:schemeClr>
                </a:solidFill>
                <a:ea typeface="Calibri" panose="020F0502020204030204" charset="0"/>
                <a:cs typeface="Times New Roman"/>
              </a:rPr>
              <a:t>, 14. </a:t>
            </a:r>
            <a:endParaRPr lang="en-US" altLang="en-US">
              <a:solidFill>
                <a:schemeClr val="tx1">
                  <a:lumMod val="50000"/>
                </a:schemeClr>
              </a:solidFill>
              <a:ea typeface="Calibri" panose="020F0502020204030204"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endParaRPr lang="en-US" altLang="en-US">
              <a:solidFill>
                <a:schemeClr val="tx1">
                  <a:lumMod val="50000"/>
                </a:schemeClr>
              </a:solidFill>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lang="en-US" altLang="en-US" err="1">
                <a:solidFill>
                  <a:schemeClr val="tx1">
                    <a:lumMod val="50000"/>
                  </a:schemeClr>
                </a:solidFill>
                <a:ea typeface="Calibri" panose="020F0502020204030204" charset="0"/>
                <a:cs typeface="Times New Roman"/>
              </a:rPr>
              <a:t>Shivapirakasam</a:t>
            </a:r>
            <a:r>
              <a:rPr lang="en-US" altLang="en-US">
                <a:solidFill>
                  <a:schemeClr val="tx1">
                    <a:lumMod val="50000"/>
                  </a:schemeClr>
                </a:solidFill>
                <a:ea typeface="Calibri" panose="020F0502020204030204" charset="0"/>
                <a:cs typeface="Times New Roman"/>
              </a:rPr>
              <a:t>, S. P., Suryanarayanan , M., &amp; Chandrasekaran, F. (2009). Thermal characterization of pyrotechnic flash compositions. </a:t>
            </a:r>
            <a:r>
              <a:rPr lang="en-US" altLang="en-US" i="1" err="1">
                <a:solidFill>
                  <a:schemeClr val="tx1">
                    <a:lumMod val="50000"/>
                  </a:schemeClr>
                </a:solidFill>
                <a:ea typeface="Calibri" panose="020F0502020204030204" charset="0"/>
                <a:cs typeface="Times New Roman"/>
              </a:rPr>
              <a:t>S.P.Shivapirakasam</a:t>
            </a:r>
            <a:r>
              <a:rPr lang="en-US" altLang="en-US" i="1">
                <a:solidFill>
                  <a:schemeClr val="tx1">
                    <a:lumMod val="50000"/>
                  </a:schemeClr>
                </a:solidFill>
                <a:ea typeface="Calibri" panose="020F0502020204030204" charset="0"/>
                <a:cs typeface="Times New Roman"/>
              </a:rPr>
              <a:t> et.al</a:t>
            </a:r>
            <a:r>
              <a:rPr lang="en-US" altLang="en-US">
                <a:solidFill>
                  <a:schemeClr val="tx1">
                    <a:lumMod val="50000"/>
                  </a:schemeClr>
                </a:solidFill>
                <a:ea typeface="Calibri" panose="020F0502020204030204" charset="0"/>
                <a:cs typeface="Times New Roman"/>
              </a:rPr>
              <a:t>, 6.</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endParaRPr lang="en-US" altLang="en-US">
              <a:solidFill>
                <a:schemeClr val="tx1">
                  <a:lumMod val="50000"/>
                </a:schemeClr>
              </a:solidFill>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pPr>
            <a:r>
              <a:rPr lang="en-US" altLang="en-US" err="1">
                <a:solidFill>
                  <a:schemeClr val="tx1">
                    <a:lumMod val="50000"/>
                  </a:schemeClr>
                </a:solidFill>
                <a:ea typeface="Calibri" panose="020F0502020204030204" charset="0"/>
                <a:cs typeface="Times New Roman"/>
              </a:rPr>
              <a:t>Tawakoli</a:t>
            </a:r>
            <a:r>
              <a:rPr lang="en-US" altLang="en-US">
                <a:solidFill>
                  <a:schemeClr val="tx1">
                    <a:lumMod val="50000"/>
                  </a:schemeClr>
                </a:solidFill>
                <a:ea typeface="Calibri" panose="020F0502020204030204" charset="0"/>
                <a:cs typeface="Times New Roman"/>
              </a:rPr>
              <a:t>, T., &amp; </a:t>
            </a:r>
            <a:r>
              <a:rPr lang="en-US" altLang="en-US" err="1">
                <a:solidFill>
                  <a:schemeClr val="tx1">
                    <a:lumMod val="50000"/>
                  </a:schemeClr>
                </a:solidFill>
                <a:ea typeface="Calibri" panose="020F0502020204030204" charset="0"/>
                <a:cs typeface="Times New Roman"/>
              </a:rPr>
              <a:t>Vesali</a:t>
            </a:r>
            <a:r>
              <a:rPr lang="en-US" altLang="en-US">
                <a:solidFill>
                  <a:schemeClr val="tx1">
                    <a:lumMod val="50000"/>
                  </a:schemeClr>
                </a:solidFill>
                <a:ea typeface="Calibri" panose="020F0502020204030204" charset="0"/>
                <a:cs typeface="Times New Roman"/>
              </a:rPr>
              <a:t>, A. (November 9-15, 2012). Dynamic </a:t>
            </a:r>
            <a:r>
              <a:rPr lang="en-US" altLang="en-US" err="1">
                <a:solidFill>
                  <a:schemeClr val="tx1">
                    <a:lumMod val="50000"/>
                  </a:schemeClr>
                </a:solidFill>
                <a:ea typeface="Calibri" panose="020F0502020204030204" charset="0"/>
                <a:cs typeface="Times New Roman"/>
              </a:rPr>
              <a:t>behaviour</a:t>
            </a:r>
            <a:r>
              <a:rPr lang="en-US" altLang="en-US">
                <a:solidFill>
                  <a:schemeClr val="tx1">
                    <a:lumMod val="50000"/>
                  </a:schemeClr>
                </a:solidFill>
                <a:ea typeface="Calibri" panose="020F0502020204030204" charset="0"/>
                <a:cs typeface="Times New Roman"/>
              </a:rPr>
              <a:t> of the different wheel hub material in high efficiency deep grinding (HEDG). </a:t>
            </a:r>
            <a:r>
              <a:rPr lang="en-US" altLang="en-US" i="1">
                <a:solidFill>
                  <a:schemeClr val="tx1">
                    <a:lumMod val="50000"/>
                  </a:schemeClr>
                </a:solidFill>
                <a:ea typeface="Calibri" panose="020F0502020204030204" charset="0"/>
                <a:cs typeface="Times New Roman"/>
              </a:rPr>
              <a:t>Proceedings of the ASME 2012 International Mechanical Engineering Congress &amp; Exposition </a:t>
            </a:r>
            <a:r>
              <a:rPr lang="en-US" altLang="en-US">
                <a:solidFill>
                  <a:schemeClr val="tx1">
                    <a:lumMod val="50000"/>
                  </a:schemeClr>
                </a:solidFill>
                <a:ea typeface="Calibri" panose="020F0502020204030204" charset="0"/>
                <a:cs typeface="Times New Roman"/>
              </a:rPr>
              <a:t>, 8.</a:t>
            </a:r>
            <a:endParaRPr lang="en-US" altLang="en-US">
              <a:solidFill>
                <a:schemeClr val="tx1">
                  <a:lumMod val="50000"/>
                </a:schemeClr>
              </a:solidFill>
              <a:cs typeface="Times New Roman"/>
            </a:endParaRPr>
          </a:p>
          <a:p>
            <a:endParaRPr lang="en-GB"/>
          </a:p>
          <a:p>
            <a:endParaRPr lang="en-IN"/>
          </a:p>
        </p:txBody>
      </p:sp>
      <p:sp>
        <p:nvSpPr>
          <p:cNvPr id="2" name="Slide Number Placeholder 1">
            <a:extLst>
              <a:ext uri="{FF2B5EF4-FFF2-40B4-BE49-F238E27FC236}">
                <a16:creationId xmlns:a16="http://schemas.microsoft.com/office/drawing/2014/main" id="{3865F51E-99FE-322A-2C7F-A20B4B7B3ED9}"/>
              </a:ext>
            </a:extLst>
          </p:cNvPr>
          <p:cNvSpPr>
            <a:spLocks noGrp="1"/>
          </p:cNvSpPr>
          <p:nvPr>
            <p:ph type="sldNum" sz="quarter" idx="12"/>
          </p:nvPr>
        </p:nvSpPr>
        <p:spPr/>
        <p:txBody>
          <a:bodyPr/>
          <a:lstStyle/>
          <a:p>
            <a:fld id="{48F63A3B-78C7-47BE-AE5E-E10140E04643}" type="slidenum">
              <a:rPr lang="en-US" smtClean="0"/>
              <a:t>23</a:t>
            </a:fld>
            <a:endParaRPr lang="en-US" dirty="0"/>
          </a:p>
        </p:txBody>
      </p:sp>
    </p:spTree>
    <p:extLst>
      <p:ext uri="{BB962C8B-B14F-4D97-AF65-F5344CB8AC3E}">
        <p14:creationId xmlns:p14="http://schemas.microsoft.com/office/powerpoint/2010/main" val="4096638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059D323-C4B5-00BD-A45C-6D5975935F7B}"/>
              </a:ext>
            </a:extLst>
          </p:cNvPr>
          <p:cNvSpPr>
            <a:spLocks noGrp="1"/>
          </p:cNvSpPr>
          <p:nvPr/>
        </p:nvSpPr>
        <p:spPr>
          <a:xfrm>
            <a:off x="2692398" y="1871131"/>
            <a:ext cx="6815669" cy="1515533"/>
          </a:xfrm>
          <a:prstGeom prst="rect">
            <a:avLst/>
          </a:prstGeom>
          <a:effectLst/>
        </p:spPr>
        <p:txBody>
          <a:bodyPr vert="horz" lIns="91440" tIns="45720" rIns="91440" bIns="45720" rtlCol="0" anchor="b">
            <a:noAutofit/>
          </a:bodyPr>
          <a:lstStyle>
            <a:lvl1pPr algn="ctr" defTabSz="457200" rtl="0" eaLnBrk="1" latinLnBrk="0" hangingPunct="1">
              <a:spcBef>
                <a:spcPct val="0"/>
              </a:spcBef>
              <a:buNone/>
              <a:defRPr sz="5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t>Thank you </a:t>
            </a:r>
          </a:p>
        </p:txBody>
      </p:sp>
      <p:sp>
        <p:nvSpPr>
          <p:cNvPr id="2" name="Slide Number Placeholder 1">
            <a:extLst>
              <a:ext uri="{FF2B5EF4-FFF2-40B4-BE49-F238E27FC236}">
                <a16:creationId xmlns:a16="http://schemas.microsoft.com/office/drawing/2014/main" id="{5A2A03D9-C9E1-FE4C-9933-133391AE13FD}"/>
              </a:ext>
            </a:extLst>
          </p:cNvPr>
          <p:cNvSpPr>
            <a:spLocks noGrp="1"/>
          </p:cNvSpPr>
          <p:nvPr>
            <p:ph type="sldNum" sz="quarter" idx="12"/>
          </p:nvPr>
        </p:nvSpPr>
        <p:spPr/>
        <p:txBody>
          <a:bodyPr/>
          <a:lstStyle/>
          <a:p>
            <a:fld id="{48F63A3B-78C7-47BE-AE5E-E10140E04643}" type="slidenum">
              <a:rPr lang="en-US" smtClean="0"/>
              <a:t>24</a:t>
            </a:fld>
            <a:endParaRPr lang="en-US" dirty="0"/>
          </a:p>
        </p:txBody>
      </p:sp>
    </p:spTree>
    <p:extLst>
      <p:ext uri="{BB962C8B-B14F-4D97-AF65-F5344CB8AC3E}">
        <p14:creationId xmlns:p14="http://schemas.microsoft.com/office/powerpoint/2010/main" val="7462736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DC73549-9F51-ED01-FF72-F828E43336C2}"/>
              </a:ext>
            </a:extLst>
          </p:cNvPr>
          <p:cNvSpPr txBox="1"/>
          <p:nvPr/>
        </p:nvSpPr>
        <p:spPr>
          <a:xfrm>
            <a:off x="1320362" y="256189"/>
            <a:ext cx="630620" cy="2758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1" name="TextBox 10">
            <a:extLst>
              <a:ext uri="{FF2B5EF4-FFF2-40B4-BE49-F238E27FC236}">
                <a16:creationId xmlns:a16="http://schemas.microsoft.com/office/drawing/2014/main" id="{AF1B8D59-5913-A6AB-BAAD-103457B0F35B}"/>
              </a:ext>
            </a:extLst>
          </p:cNvPr>
          <p:cNvSpPr txBox="1"/>
          <p:nvPr/>
        </p:nvSpPr>
        <p:spPr>
          <a:xfrm>
            <a:off x="8221578" y="347419"/>
            <a:ext cx="145831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cs typeface="Calibri"/>
              </a:rPr>
              <a:t>SOD=80mm</a:t>
            </a:r>
            <a:endParaRPr lang="en-US" dirty="0"/>
          </a:p>
        </p:txBody>
      </p:sp>
      <p:graphicFrame>
        <p:nvGraphicFramePr>
          <p:cNvPr id="4" name="Chart 3">
            <a:extLst>
              <a:ext uri="{FF2B5EF4-FFF2-40B4-BE49-F238E27FC236}">
                <a16:creationId xmlns:a16="http://schemas.microsoft.com/office/drawing/2014/main" id="{D09290BF-86D0-F802-CAC5-B64F1993498A}"/>
              </a:ext>
            </a:extLst>
          </p:cNvPr>
          <p:cNvGraphicFramePr>
            <a:graphicFrameLocks/>
          </p:cNvGraphicFramePr>
          <p:nvPr>
            <p:extLst>
              <p:ext uri="{D42A27DB-BD31-4B8C-83A1-F6EECF244321}">
                <p14:modId xmlns:p14="http://schemas.microsoft.com/office/powerpoint/2010/main" val="634862394"/>
              </p:ext>
            </p:extLst>
          </p:nvPr>
        </p:nvGraphicFramePr>
        <p:xfrm>
          <a:off x="5554824" y="3555807"/>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a:extLst>
              <a:ext uri="{FF2B5EF4-FFF2-40B4-BE49-F238E27FC236}">
                <a16:creationId xmlns:a16="http://schemas.microsoft.com/office/drawing/2014/main" id="{2E8DA54B-7821-0948-102D-845C7F177D6A}"/>
              </a:ext>
            </a:extLst>
          </p:cNvPr>
          <p:cNvGraphicFramePr>
            <a:graphicFrameLocks/>
          </p:cNvGraphicFramePr>
          <p:nvPr>
            <p:extLst>
              <p:ext uri="{D42A27DB-BD31-4B8C-83A1-F6EECF244321}">
                <p14:modId xmlns:p14="http://schemas.microsoft.com/office/powerpoint/2010/main" val="544567698"/>
              </p:ext>
            </p:extLst>
          </p:nvPr>
        </p:nvGraphicFramePr>
        <p:xfrm>
          <a:off x="982824" y="812607"/>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a:extLst>
              <a:ext uri="{FF2B5EF4-FFF2-40B4-BE49-F238E27FC236}">
                <a16:creationId xmlns:a16="http://schemas.microsoft.com/office/drawing/2014/main" id="{B019A57F-DB95-A8EB-9A9B-6BBD1E1C8DE5}"/>
              </a:ext>
            </a:extLst>
          </p:cNvPr>
          <p:cNvGraphicFramePr>
            <a:graphicFrameLocks/>
          </p:cNvGraphicFramePr>
          <p:nvPr>
            <p:extLst>
              <p:ext uri="{D42A27DB-BD31-4B8C-83A1-F6EECF244321}">
                <p14:modId xmlns:p14="http://schemas.microsoft.com/office/powerpoint/2010/main" val="4015883739"/>
              </p:ext>
            </p:extLst>
          </p:nvPr>
        </p:nvGraphicFramePr>
        <p:xfrm>
          <a:off x="982824" y="3555807"/>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 name="Chart 12">
            <a:extLst>
              <a:ext uri="{FF2B5EF4-FFF2-40B4-BE49-F238E27FC236}">
                <a16:creationId xmlns:a16="http://schemas.microsoft.com/office/drawing/2014/main" id="{F0D4EA15-A25B-BAC6-B230-2849C9102CBF}"/>
              </a:ext>
            </a:extLst>
          </p:cNvPr>
          <p:cNvGraphicFramePr>
            <a:graphicFrameLocks/>
          </p:cNvGraphicFramePr>
          <p:nvPr>
            <p:extLst>
              <p:ext uri="{D42A27DB-BD31-4B8C-83A1-F6EECF244321}">
                <p14:modId xmlns:p14="http://schemas.microsoft.com/office/powerpoint/2010/main" val="2816612743"/>
              </p:ext>
            </p:extLst>
          </p:nvPr>
        </p:nvGraphicFramePr>
        <p:xfrm>
          <a:off x="5554824" y="812607"/>
          <a:ext cx="4572000" cy="2743200"/>
        </p:xfrm>
        <a:graphic>
          <a:graphicData uri="http://schemas.openxmlformats.org/drawingml/2006/chart">
            <c:chart xmlns:c="http://schemas.openxmlformats.org/drawingml/2006/chart" xmlns:r="http://schemas.openxmlformats.org/officeDocument/2006/relationships" r:id="rId5"/>
          </a:graphicData>
        </a:graphic>
      </p:graphicFrame>
      <p:cxnSp>
        <p:nvCxnSpPr>
          <p:cNvPr id="15" name="Straight Connector 14">
            <a:extLst>
              <a:ext uri="{FF2B5EF4-FFF2-40B4-BE49-F238E27FC236}">
                <a16:creationId xmlns:a16="http://schemas.microsoft.com/office/drawing/2014/main" id="{435C3225-61A0-1C89-E9CC-300FFB6153FD}"/>
              </a:ext>
            </a:extLst>
          </p:cNvPr>
          <p:cNvCxnSpPr/>
          <p:nvPr/>
        </p:nvCxnSpPr>
        <p:spPr>
          <a:xfrm>
            <a:off x="1595336" y="2227634"/>
            <a:ext cx="2636196" cy="0"/>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7" name="Straight Connector 16">
            <a:extLst>
              <a:ext uri="{FF2B5EF4-FFF2-40B4-BE49-F238E27FC236}">
                <a16:creationId xmlns:a16="http://schemas.microsoft.com/office/drawing/2014/main" id="{92E46B1A-174D-86EC-3B46-34BDEBECE8C2}"/>
              </a:ext>
            </a:extLst>
          </p:cNvPr>
          <p:cNvCxnSpPr/>
          <p:nvPr/>
        </p:nvCxnSpPr>
        <p:spPr>
          <a:xfrm>
            <a:off x="4231532" y="2227634"/>
            <a:ext cx="0" cy="768485"/>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 name="Straight Connector 21">
            <a:extLst>
              <a:ext uri="{FF2B5EF4-FFF2-40B4-BE49-F238E27FC236}">
                <a16:creationId xmlns:a16="http://schemas.microsoft.com/office/drawing/2014/main" id="{DFB583E2-8AF4-61B7-AD46-66F8EF5346AB}"/>
              </a:ext>
            </a:extLst>
          </p:cNvPr>
          <p:cNvCxnSpPr/>
          <p:nvPr/>
        </p:nvCxnSpPr>
        <p:spPr>
          <a:xfrm>
            <a:off x="6167336" y="2081719"/>
            <a:ext cx="778213" cy="0"/>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4" name="Straight Connector 23">
            <a:extLst>
              <a:ext uri="{FF2B5EF4-FFF2-40B4-BE49-F238E27FC236}">
                <a16:creationId xmlns:a16="http://schemas.microsoft.com/office/drawing/2014/main" id="{A6C068E6-068E-F4D0-4593-E434B5A6A3AC}"/>
              </a:ext>
            </a:extLst>
          </p:cNvPr>
          <p:cNvCxnSpPr/>
          <p:nvPr/>
        </p:nvCxnSpPr>
        <p:spPr>
          <a:xfrm>
            <a:off x="6945549" y="2081719"/>
            <a:ext cx="0" cy="91440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8" name="Straight Connector 27">
            <a:extLst>
              <a:ext uri="{FF2B5EF4-FFF2-40B4-BE49-F238E27FC236}">
                <a16:creationId xmlns:a16="http://schemas.microsoft.com/office/drawing/2014/main" id="{37FC7C8E-7147-90A4-A3D4-4779B55F42C8}"/>
              </a:ext>
            </a:extLst>
          </p:cNvPr>
          <p:cNvCxnSpPr>
            <a:cxnSpLocks/>
          </p:cNvCxnSpPr>
          <p:nvPr/>
        </p:nvCxnSpPr>
        <p:spPr>
          <a:xfrm>
            <a:off x="1950982" y="4630365"/>
            <a:ext cx="782490" cy="0"/>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5" name="Straight Connector 34">
            <a:extLst>
              <a:ext uri="{FF2B5EF4-FFF2-40B4-BE49-F238E27FC236}">
                <a16:creationId xmlns:a16="http://schemas.microsoft.com/office/drawing/2014/main" id="{451F3783-12B3-A494-44F7-5985852242E8}"/>
              </a:ext>
            </a:extLst>
          </p:cNvPr>
          <p:cNvCxnSpPr/>
          <p:nvPr/>
        </p:nvCxnSpPr>
        <p:spPr>
          <a:xfrm>
            <a:off x="2733472" y="4630365"/>
            <a:ext cx="0" cy="914401"/>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Straight Connector 36">
            <a:extLst>
              <a:ext uri="{FF2B5EF4-FFF2-40B4-BE49-F238E27FC236}">
                <a16:creationId xmlns:a16="http://schemas.microsoft.com/office/drawing/2014/main" id="{B0D2213E-CA54-9F94-9994-6952FA52511E}"/>
              </a:ext>
            </a:extLst>
          </p:cNvPr>
          <p:cNvCxnSpPr/>
          <p:nvPr/>
        </p:nvCxnSpPr>
        <p:spPr>
          <a:xfrm>
            <a:off x="6167336" y="4542817"/>
            <a:ext cx="389106" cy="0"/>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9" name="Straight Connector 38">
            <a:extLst>
              <a:ext uri="{FF2B5EF4-FFF2-40B4-BE49-F238E27FC236}">
                <a16:creationId xmlns:a16="http://schemas.microsoft.com/office/drawing/2014/main" id="{B26132BA-6AC0-7DF8-4AE5-C253978558F0}"/>
              </a:ext>
            </a:extLst>
          </p:cNvPr>
          <p:cNvCxnSpPr/>
          <p:nvPr/>
        </p:nvCxnSpPr>
        <p:spPr>
          <a:xfrm>
            <a:off x="6556442" y="4542817"/>
            <a:ext cx="0" cy="120623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0" name="TextBox 39">
            <a:extLst>
              <a:ext uri="{FF2B5EF4-FFF2-40B4-BE49-F238E27FC236}">
                <a16:creationId xmlns:a16="http://schemas.microsoft.com/office/drawing/2014/main" id="{841A9F76-DFE2-4BC1-817B-9AFA3C3F7145}"/>
              </a:ext>
            </a:extLst>
          </p:cNvPr>
          <p:cNvSpPr txBox="1"/>
          <p:nvPr/>
        </p:nvSpPr>
        <p:spPr>
          <a:xfrm>
            <a:off x="882407" y="312252"/>
            <a:ext cx="788507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cs typeface="Calibri"/>
              </a:rPr>
              <a:t>HARDNESS ANALYSIS OF SUBSTRATE AT DIFFERENT DEPTH</a:t>
            </a:r>
            <a:endParaRPr lang="en-US" sz="2400" dirty="0"/>
          </a:p>
        </p:txBody>
      </p:sp>
      <p:sp>
        <p:nvSpPr>
          <p:cNvPr id="63" name="Slide Number Placeholder 62">
            <a:extLst>
              <a:ext uri="{FF2B5EF4-FFF2-40B4-BE49-F238E27FC236}">
                <a16:creationId xmlns:a16="http://schemas.microsoft.com/office/drawing/2014/main" id="{5084A0F3-12D4-787C-B2BB-619A424C377B}"/>
              </a:ext>
            </a:extLst>
          </p:cNvPr>
          <p:cNvSpPr>
            <a:spLocks noGrp="1"/>
          </p:cNvSpPr>
          <p:nvPr>
            <p:ph type="sldNum" sz="quarter" idx="12"/>
          </p:nvPr>
        </p:nvSpPr>
        <p:spPr/>
        <p:txBody>
          <a:bodyPr/>
          <a:lstStyle/>
          <a:p>
            <a:fld id="{48F63A3B-78C7-47BE-AE5E-E10140E04643}" type="slidenum">
              <a:rPr lang="en-US" smtClean="0"/>
              <a:t>25</a:t>
            </a:fld>
            <a:endParaRPr lang="en-US" dirty="0"/>
          </a:p>
        </p:txBody>
      </p:sp>
      <p:sp>
        <p:nvSpPr>
          <p:cNvPr id="65" name="TextBox 64">
            <a:extLst>
              <a:ext uri="{FF2B5EF4-FFF2-40B4-BE49-F238E27FC236}">
                <a16:creationId xmlns:a16="http://schemas.microsoft.com/office/drawing/2014/main" id="{D91094F4-E192-DC59-7D69-FA2F3AEEA68C}"/>
              </a:ext>
            </a:extLst>
          </p:cNvPr>
          <p:cNvSpPr txBox="1"/>
          <p:nvPr/>
        </p:nvSpPr>
        <p:spPr>
          <a:xfrm>
            <a:off x="10090772" y="4570248"/>
            <a:ext cx="1602889" cy="600164"/>
          </a:xfrm>
          <a:prstGeom prst="rect">
            <a:avLst/>
          </a:prstGeom>
          <a:noFill/>
        </p:spPr>
        <p:txBody>
          <a:bodyPr wrap="square" rtlCol="0">
            <a:spAutoFit/>
          </a:bodyPr>
          <a:lstStyle/>
          <a:p>
            <a:r>
              <a:rPr lang="en-IN" sz="1100" dirty="0"/>
              <a:t>Al 2gm</a:t>
            </a:r>
          </a:p>
          <a:p>
            <a:r>
              <a:rPr lang="en-IN" sz="1100" b="0" i="0" dirty="0">
                <a:solidFill>
                  <a:srgbClr val="212121"/>
                </a:solidFill>
                <a:effectLst/>
                <a:latin typeface="-apple-system"/>
              </a:rPr>
              <a:t>Ba(NO</a:t>
            </a:r>
            <a:r>
              <a:rPr lang="en-IN" sz="1100" b="0" i="0" baseline="-25000" dirty="0">
                <a:solidFill>
                  <a:srgbClr val="212121"/>
                </a:solidFill>
                <a:effectLst/>
                <a:latin typeface="-apple-system"/>
              </a:rPr>
              <a:t>3</a:t>
            </a:r>
            <a:r>
              <a:rPr lang="en-IN" sz="1100" b="0" i="0" dirty="0">
                <a:solidFill>
                  <a:srgbClr val="212121"/>
                </a:solidFill>
                <a:effectLst/>
                <a:latin typeface="-apple-system"/>
              </a:rPr>
              <a:t>)</a:t>
            </a:r>
            <a:r>
              <a:rPr lang="en-IN" sz="1100" b="0" i="0" baseline="-25000" dirty="0">
                <a:solidFill>
                  <a:srgbClr val="212121"/>
                </a:solidFill>
                <a:effectLst/>
                <a:latin typeface="-apple-system"/>
              </a:rPr>
              <a:t>2 </a:t>
            </a:r>
            <a:r>
              <a:rPr lang="en-IN" sz="1100" dirty="0">
                <a:solidFill>
                  <a:srgbClr val="212121"/>
                </a:solidFill>
                <a:latin typeface="-apple-system"/>
              </a:rPr>
              <a:t>2gm</a:t>
            </a:r>
          </a:p>
          <a:p>
            <a:r>
              <a:rPr lang="en-IN" sz="1100" dirty="0">
                <a:solidFill>
                  <a:srgbClr val="212121"/>
                </a:solidFill>
                <a:latin typeface="-apple-system"/>
              </a:rPr>
              <a:t>SOD=60mm</a:t>
            </a:r>
            <a:endParaRPr lang="en-IN" sz="1100" dirty="0"/>
          </a:p>
        </p:txBody>
      </p:sp>
      <p:sp>
        <p:nvSpPr>
          <p:cNvPr id="66" name="TextBox 65">
            <a:extLst>
              <a:ext uri="{FF2B5EF4-FFF2-40B4-BE49-F238E27FC236}">
                <a16:creationId xmlns:a16="http://schemas.microsoft.com/office/drawing/2014/main" id="{8D410E3E-BC3A-EE6A-485C-E92D517DA8C5}"/>
              </a:ext>
            </a:extLst>
          </p:cNvPr>
          <p:cNvSpPr txBox="1"/>
          <p:nvPr/>
        </p:nvSpPr>
        <p:spPr>
          <a:xfrm>
            <a:off x="10114464" y="353836"/>
            <a:ext cx="683957" cy="369332"/>
          </a:xfrm>
          <a:prstGeom prst="rect">
            <a:avLst/>
          </a:prstGeom>
          <a:noFill/>
        </p:spPr>
        <p:txBody>
          <a:bodyPr wrap="square" rtlCol="0">
            <a:spAutoFit/>
          </a:bodyPr>
          <a:lstStyle/>
          <a:p>
            <a:r>
              <a:rPr lang="en-IN" dirty="0"/>
              <a:t>resin</a:t>
            </a:r>
          </a:p>
        </p:txBody>
      </p:sp>
      <p:sp>
        <p:nvSpPr>
          <p:cNvPr id="67" name="TextBox 66">
            <a:extLst>
              <a:ext uri="{FF2B5EF4-FFF2-40B4-BE49-F238E27FC236}">
                <a16:creationId xmlns:a16="http://schemas.microsoft.com/office/drawing/2014/main" id="{E4719469-303F-1FD5-7E15-BED49DCF5F0B}"/>
              </a:ext>
            </a:extLst>
          </p:cNvPr>
          <p:cNvSpPr txBox="1"/>
          <p:nvPr/>
        </p:nvSpPr>
        <p:spPr>
          <a:xfrm>
            <a:off x="11438422" y="290421"/>
            <a:ext cx="1112729" cy="369332"/>
          </a:xfrm>
          <a:prstGeom prst="rect">
            <a:avLst/>
          </a:prstGeom>
          <a:noFill/>
        </p:spPr>
        <p:txBody>
          <a:bodyPr wrap="square" rtlCol="0">
            <a:spAutoFit/>
          </a:bodyPr>
          <a:lstStyle/>
          <a:p>
            <a:r>
              <a:rPr lang="en-IN" dirty="0"/>
              <a:t>Coating</a:t>
            </a:r>
          </a:p>
        </p:txBody>
      </p:sp>
      <p:pic>
        <p:nvPicPr>
          <p:cNvPr id="68" name="Picture 67">
            <a:extLst>
              <a:ext uri="{FF2B5EF4-FFF2-40B4-BE49-F238E27FC236}">
                <a16:creationId xmlns:a16="http://schemas.microsoft.com/office/drawing/2014/main" id="{C3B3C56F-DB45-DE60-79BF-38AB35C4075B}"/>
              </a:ext>
            </a:extLst>
          </p:cNvPr>
          <p:cNvPicPr>
            <a:picLocks noChangeAspect="1"/>
          </p:cNvPicPr>
          <p:nvPr/>
        </p:nvPicPr>
        <p:blipFill rotWithShape="1">
          <a:blip r:embed="rId6"/>
          <a:srcRect l="11875" t="27463" r="28328" b="-2099"/>
          <a:stretch/>
        </p:blipFill>
        <p:spPr>
          <a:xfrm rot="10800000">
            <a:off x="10155026" y="1018727"/>
            <a:ext cx="2173044" cy="3542067"/>
          </a:xfrm>
          <a:prstGeom prst="rect">
            <a:avLst/>
          </a:prstGeom>
        </p:spPr>
      </p:pic>
      <p:cxnSp>
        <p:nvCxnSpPr>
          <p:cNvPr id="69" name="Straight Arrow Connector 68">
            <a:extLst>
              <a:ext uri="{FF2B5EF4-FFF2-40B4-BE49-F238E27FC236}">
                <a16:creationId xmlns:a16="http://schemas.microsoft.com/office/drawing/2014/main" id="{093A3EF0-B38D-F409-B723-BFA3EDF012C7}"/>
              </a:ext>
            </a:extLst>
          </p:cNvPr>
          <p:cNvCxnSpPr>
            <a:cxnSpLocks/>
            <a:stCxn id="66" idx="2"/>
          </p:cNvCxnSpPr>
          <p:nvPr/>
        </p:nvCxnSpPr>
        <p:spPr>
          <a:xfrm>
            <a:off x="10456443" y="723168"/>
            <a:ext cx="182251" cy="737373"/>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0" name="Straight Arrow Connector 69">
            <a:extLst>
              <a:ext uri="{FF2B5EF4-FFF2-40B4-BE49-F238E27FC236}">
                <a16:creationId xmlns:a16="http://schemas.microsoft.com/office/drawing/2014/main" id="{FD9611E7-A1A2-E928-CCB1-90209391D716}"/>
              </a:ext>
            </a:extLst>
          </p:cNvPr>
          <p:cNvCxnSpPr>
            <a:cxnSpLocks/>
          </p:cNvCxnSpPr>
          <p:nvPr/>
        </p:nvCxnSpPr>
        <p:spPr>
          <a:xfrm flipH="1">
            <a:off x="11048114" y="669731"/>
            <a:ext cx="703729" cy="1473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9F91EC47-4EF4-96F4-4A91-1F1019E44D23}"/>
              </a:ext>
            </a:extLst>
          </p:cNvPr>
          <p:cNvSpPr txBox="1"/>
          <p:nvPr/>
        </p:nvSpPr>
        <p:spPr>
          <a:xfrm>
            <a:off x="11591035" y="3125290"/>
            <a:ext cx="889580" cy="369332"/>
          </a:xfrm>
          <a:prstGeom prst="rect">
            <a:avLst/>
          </a:prstGeom>
          <a:noFill/>
        </p:spPr>
        <p:txBody>
          <a:bodyPr wrap="square" rtlCol="0">
            <a:spAutoFit/>
          </a:bodyPr>
          <a:lstStyle/>
          <a:p>
            <a:r>
              <a:rPr lang="en-IN" dirty="0"/>
              <a:t>180</a:t>
            </a:r>
            <a:r>
              <a:rPr lang="el-GR" b="0" i="0" dirty="0">
                <a:solidFill>
                  <a:srgbClr val="202124"/>
                </a:solidFill>
                <a:effectLst/>
                <a:latin typeface="arial" panose="020B0604020202020204" pitchFamily="34" charset="0"/>
              </a:rPr>
              <a:t>μ</a:t>
            </a:r>
            <a:r>
              <a:rPr lang="en-IN" b="0" i="0" dirty="0">
                <a:solidFill>
                  <a:srgbClr val="202124"/>
                </a:solidFill>
                <a:effectLst/>
                <a:latin typeface="arial" panose="020B0604020202020204" pitchFamily="34" charset="0"/>
              </a:rPr>
              <a:t>m</a:t>
            </a:r>
            <a:endParaRPr lang="en-IN" dirty="0"/>
          </a:p>
        </p:txBody>
      </p:sp>
      <p:cxnSp>
        <p:nvCxnSpPr>
          <p:cNvPr id="72" name="Straight Connector 71">
            <a:extLst>
              <a:ext uri="{FF2B5EF4-FFF2-40B4-BE49-F238E27FC236}">
                <a16:creationId xmlns:a16="http://schemas.microsoft.com/office/drawing/2014/main" id="{8D6E668D-4A02-E1B7-71BF-33B35229DDE4}"/>
              </a:ext>
            </a:extLst>
          </p:cNvPr>
          <p:cNvCxnSpPr>
            <a:cxnSpLocks/>
          </p:cNvCxnSpPr>
          <p:nvPr/>
        </p:nvCxnSpPr>
        <p:spPr>
          <a:xfrm>
            <a:off x="11751843" y="4095421"/>
            <a:ext cx="30112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75" name="TextBox 74">
            <a:extLst>
              <a:ext uri="{FF2B5EF4-FFF2-40B4-BE49-F238E27FC236}">
                <a16:creationId xmlns:a16="http://schemas.microsoft.com/office/drawing/2014/main" id="{437144BA-CCFA-F5D1-038B-42DF201AAF53}"/>
              </a:ext>
            </a:extLst>
          </p:cNvPr>
          <p:cNvSpPr txBox="1"/>
          <p:nvPr/>
        </p:nvSpPr>
        <p:spPr>
          <a:xfrm>
            <a:off x="10509833" y="4228912"/>
            <a:ext cx="1237218" cy="369332"/>
          </a:xfrm>
          <a:prstGeom prst="rect">
            <a:avLst/>
          </a:prstGeom>
          <a:noFill/>
        </p:spPr>
        <p:txBody>
          <a:bodyPr wrap="square" rtlCol="0">
            <a:spAutoFit/>
          </a:bodyPr>
          <a:lstStyle/>
          <a:p>
            <a:r>
              <a:rPr lang="en-IN" dirty="0"/>
              <a:t>Substrate</a:t>
            </a:r>
          </a:p>
        </p:txBody>
      </p:sp>
    </p:spTree>
    <p:extLst>
      <p:ext uri="{BB962C8B-B14F-4D97-AF65-F5344CB8AC3E}">
        <p14:creationId xmlns:p14="http://schemas.microsoft.com/office/powerpoint/2010/main" val="3093886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3</a:t>
            </a:fld>
            <a:endParaRPr lang="en-US" dirty="0"/>
          </a:p>
        </p:txBody>
      </p:sp>
      <p:sp>
        <p:nvSpPr>
          <p:cNvPr id="8" name="Slide Number Placeholder 1">
            <a:extLst>
              <a:ext uri="{FF2B5EF4-FFF2-40B4-BE49-F238E27FC236}">
                <a16:creationId xmlns:a16="http://schemas.microsoft.com/office/drawing/2014/main" id="{0DCFFC30-6C92-9987-A70E-1DC561EE2D4A}"/>
              </a:ext>
            </a:extLst>
          </p:cNvPr>
          <p:cNvSpPr>
            <a:spLocks noGrp="1"/>
          </p:cNvSpPr>
          <p:nvPr/>
        </p:nvSpPr>
        <p:spPr bwMode="gray">
          <a:xfrm>
            <a:off x="531812" y="787782"/>
            <a:ext cx="779767" cy="365125"/>
          </a:xfrm>
          <a:prstGeom prst="rect">
            <a:avLst/>
          </a:prstGeom>
        </p:spPr>
        <p:txBody>
          <a:bodyPr vert="horz" lIns="91440" tIns="45720" rIns="91440" bIns="45720" rtlCol="0" anchor="ctr"/>
          <a:lstStyle>
            <a:defPPr>
              <a:defRPr lang="en-US"/>
            </a:defPPr>
            <a:lvl1pPr marL="0" algn="r" defTabSz="914400" rtl="0" eaLnBrk="1" latinLnBrk="0" hangingPunct="1">
              <a:defRPr sz="2000" kern="1200">
                <a:solidFill>
                  <a:srgbClr val="FE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0F89574-DE62-4300-8468-A1C198EE74CB}" type="slidenum">
              <a:rPr lang="en-IN" smtClean="0"/>
              <a:pPr/>
              <a:t>3</a:t>
            </a:fld>
            <a:endParaRPr lang="en-IN"/>
          </a:p>
        </p:txBody>
      </p:sp>
      <p:sp>
        <p:nvSpPr>
          <p:cNvPr id="9" name="Text Box 2">
            <a:extLst>
              <a:ext uri="{FF2B5EF4-FFF2-40B4-BE49-F238E27FC236}">
                <a16:creationId xmlns:a16="http://schemas.microsoft.com/office/drawing/2014/main" id="{4A30436C-DAEB-29A9-79E4-85C4035E862B}"/>
              </a:ext>
            </a:extLst>
          </p:cNvPr>
          <p:cNvSpPr txBox="1"/>
          <p:nvPr/>
        </p:nvSpPr>
        <p:spPr>
          <a:xfrm>
            <a:off x="889590" y="1306195"/>
            <a:ext cx="10464210" cy="623248"/>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Arial"/>
              <a:buChar char="•"/>
            </a:pPr>
            <a:r>
              <a:rPr lang="en-US" sz="2400" spc="40">
                <a:solidFill>
                  <a:schemeClr val="tx1">
                    <a:lumMod val="50000"/>
                  </a:schemeClr>
                </a:solidFill>
                <a:cs typeface="+mn-lt"/>
              </a:rPr>
              <a:t>Explosive used in manufacturing mostly in forming and welding purpose depending on the energy released from the explosion, explosive are classified as low and high explosive.</a:t>
            </a:r>
            <a:endParaRPr lang="en-US">
              <a:solidFill>
                <a:schemeClr val="tx1">
                  <a:lumMod val="50000"/>
                </a:schemeClr>
              </a:solidFill>
              <a:cs typeface="+mn-lt"/>
            </a:endParaRPr>
          </a:p>
        </p:txBody>
      </p:sp>
      <p:sp>
        <p:nvSpPr>
          <p:cNvPr id="10" name="Text Box 4">
            <a:extLst>
              <a:ext uri="{FF2B5EF4-FFF2-40B4-BE49-F238E27FC236}">
                <a16:creationId xmlns:a16="http://schemas.microsoft.com/office/drawing/2014/main" id="{E6C91B95-54E5-303D-7B29-98172989AA31}"/>
              </a:ext>
            </a:extLst>
          </p:cNvPr>
          <p:cNvSpPr txBox="1"/>
          <p:nvPr/>
        </p:nvSpPr>
        <p:spPr>
          <a:xfrm>
            <a:off x="3517102" y="-334658"/>
            <a:ext cx="6725920" cy="1015663"/>
          </a:xfrm>
          <a:prstGeom prst="rect">
            <a:avLst/>
          </a:prstGeom>
          <a:noFill/>
        </p:spPr>
        <p:txBody>
          <a:bodyPr wrap="square"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1">
                <a:latin typeface="Gill Sans Nova" panose="020B0602020104020203" pitchFamily="34" charset="0"/>
                <a:sym typeface="+mn-ea"/>
              </a:rPr>
              <a:t>                                        </a:t>
            </a:r>
            <a:r>
              <a:rPr lang="en-US" sz="4000" b="1" spc="40">
                <a:latin typeface="Gill Sans Nova" panose="020B0602020104020203" pitchFamily="34" charset="0"/>
                <a:ea typeface="Microsoft JhengHei Light" panose="020B0304030504040204" charset="-120"/>
                <a:sym typeface="+mn-ea"/>
              </a:rPr>
              <a:t>INTRODUCTION</a:t>
            </a:r>
          </a:p>
        </p:txBody>
      </p:sp>
      <p:pic>
        <p:nvPicPr>
          <p:cNvPr id="11" name="Picture 10" descr="Timeline&#10;&#10;Description automatically generated">
            <a:extLst>
              <a:ext uri="{FF2B5EF4-FFF2-40B4-BE49-F238E27FC236}">
                <a16:creationId xmlns:a16="http://schemas.microsoft.com/office/drawing/2014/main" id="{1C8A813A-8079-5697-04C7-396D110763C8}"/>
              </a:ext>
            </a:extLst>
          </p:cNvPr>
          <p:cNvPicPr>
            <a:picLocks noChangeAspect="1"/>
          </p:cNvPicPr>
          <p:nvPr/>
        </p:nvPicPr>
        <p:blipFill>
          <a:blip r:embed="rId2"/>
          <a:stretch>
            <a:fillRect/>
          </a:stretch>
        </p:blipFill>
        <p:spPr>
          <a:xfrm>
            <a:off x="889590" y="2475543"/>
            <a:ext cx="7787378" cy="3725971"/>
          </a:xfrm>
          <a:prstGeom prst="rect">
            <a:avLst/>
          </a:prstGeom>
        </p:spPr>
      </p:pic>
      <p:graphicFrame>
        <p:nvGraphicFramePr>
          <p:cNvPr id="13" name="Table 12">
            <a:extLst>
              <a:ext uri="{FF2B5EF4-FFF2-40B4-BE49-F238E27FC236}">
                <a16:creationId xmlns:a16="http://schemas.microsoft.com/office/drawing/2014/main" id="{3F64D97F-8697-215E-E7CE-CA578DAFEE78}"/>
              </a:ext>
            </a:extLst>
          </p:cNvPr>
          <p:cNvGraphicFramePr>
            <a:graphicFrameLocks noGrp="1"/>
          </p:cNvGraphicFramePr>
          <p:nvPr>
            <p:extLst>
              <p:ext uri="{D42A27DB-BD31-4B8C-83A1-F6EECF244321}">
                <p14:modId xmlns:p14="http://schemas.microsoft.com/office/powerpoint/2010/main" val="3507529876"/>
              </p:ext>
            </p:extLst>
          </p:nvPr>
        </p:nvGraphicFramePr>
        <p:xfrm>
          <a:off x="8676968" y="2482645"/>
          <a:ext cx="3432680" cy="1280160"/>
        </p:xfrm>
        <a:graphic>
          <a:graphicData uri="http://schemas.openxmlformats.org/drawingml/2006/table">
            <a:tbl>
              <a:tblPr firstRow="1" bandRow="1">
                <a:tableStyleId>{5C22544A-7EE6-4342-B048-85BDC9FD1C3A}</a:tableStyleId>
              </a:tblPr>
              <a:tblGrid>
                <a:gridCol w="1986505">
                  <a:extLst>
                    <a:ext uri="{9D8B030D-6E8A-4147-A177-3AD203B41FA5}">
                      <a16:colId xmlns:a16="http://schemas.microsoft.com/office/drawing/2014/main" val="1764951561"/>
                    </a:ext>
                  </a:extLst>
                </a:gridCol>
                <a:gridCol w="1446175">
                  <a:extLst>
                    <a:ext uri="{9D8B030D-6E8A-4147-A177-3AD203B41FA5}">
                      <a16:colId xmlns:a16="http://schemas.microsoft.com/office/drawing/2014/main" val="2589669673"/>
                    </a:ext>
                  </a:extLst>
                </a:gridCol>
              </a:tblGrid>
              <a:tr h="341852">
                <a:tc>
                  <a:txBody>
                    <a:bodyPr/>
                    <a:lstStyle/>
                    <a:p>
                      <a:pPr algn="ctr" fontAlgn="base"/>
                      <a:r>
                        <a:rPr lang="en-IN" sz="1800">
                          <a:effectLst/>
                        </a:rPr>
                        <a:t>Low Explosive​</a:t>
                      </a:r>
                      <a:endParaRPr lang="en-IN" b="1">
                        <a:solidFill>
                          <a:srgbClr val="FFFFFF"/>
                        </a:solidFill>
                        <a:effectLst/>
                      </a:endParaRPr>
                    </a:p>
                  </a:txBody>
                  <a:tcPr/>
                </a:tc>
                <a:tc>
                  <a:txBody>
                    <a:bodyPr/>
                    <a:lstStyle/>
                    <a:p>
                      <a:pPr algn="ctr" fontAlgn="base"/>
                      <a:r>
                        <a:rPr lang="en-IN" sz="1800" dirty="0">
                          <a:effectLst/>
                        </a:rPr>
                        <a:t>High Explosive​</a:t>
                      </a:r>
                      <a:endParaRPr lang="en-IN" b="1" dirty="0">
                        <a:solidFill>
                          <a:srgbClr val="FFFFFF"/>
                        </a:solidFill>
                        <a:effectLst/>
                      </a:endParaRPr>
                    </a:p>
                  </a:txBody>
                  <a:tcPr/>
                </a:tc>
                <a:extLst>
                  <a:ext uri="{0D108BD9-81ED-4DB2-BD59-A6C34878D82A}">
                    <a16:rowId xmlns:a16="http://schemas.microsoft.com/office/drawing/2014/main" val="2636224084"/>
                  </a:ext>
                </a:extLst>
              </a:tr>
              <a:tr h="598244">
                <a:tc>
                  <a:txBody>
                    <a:bodyPr/>
                    <a:lstStyle/>
                    <a:p>
                      <a:pPr algn="ctr" fontAlgn="base"/>
                      <a:r>
                        <a:rPr lang="en-IN" sz="1800">
                          <a:effectLst/>
                        </a:rPr>
                        <a:t>Flash powder ,​</a:t>
                      </a:r>
                      <a:endParaRPr lang="en-IN">
                        <a:effectLst/>
                      </a:endParaRPr>
                    </a:p>
                    <a:p>
                      <a:pPr algn="ctr" fontAlgn="base"/>
                      <a:r>
                        <a:rPr lang="en-IN" sz="1800">
                          <a:effectLst/>
                        </a:rPr>
                        <a:t>Gunpowder​</a:t>
                      </a:r>
                      <a:endParaRPr lang="en-IN">
                        <a:solidFill>
                          <a:srgbClr val="543E34"/>
                        </a:solidFill>
                        <a:effectLst/>
                      </a:endParaRPr>
                    </a:p>
                  </a:txBody>
                  <a:tcPr/>
                </a:tc>
                <a:tc>
                  <a:txBody>
                    <a:bodyPr/>
                    <a:lstStyle/>
                    <a:p>
                      <a:pPr algn="ctr" fontAlgn="base"/>
                      <a:r>
                        <a:rPr lang="en-IN" sz="1800" dirty="0">
                          <a:effectLst/>
                        </a:rPr>
                        <a:t>TNT, TNP, RDX​</a:t>
                      </a:r>
                      <a:endParaRPr lang="en-IN" dirty="0">
                        <a:solidFill>
                          <a:srgbClr val="543E34"/>
                        </a:solidFill>
                        <a:effectLst/>
                      </a:endParaRPr>
                    </a:p>
                  </a:txBody>
                  <a:tcPr/>
                </a:tc>
                <a:extLst>
                  <a:ext uri="{0D108BD9-81ED-4DB2-BD59-A6C34878D82A}">
                    <a16:rowId xmlns:a16="http://schemas.microsoft.com/office/drawing/2014/main" val="2489800810"/>
                  </a:ext>
                </a:extLst>
              </a:tr>
            </a:tbl>
          </a:graphicData>
        </a:graphic>
      </p:graphicFrame>
    </p:spTree>
    <p:extLst>
      <p:ext uri="{BB962C8B-B14F-4D97-AF65-F5344CB8AC3E}">
        <p14:creationId xmlns:p14="http://schemas.microsoft.com/office/powerpoint/2010/main" val="979622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0CCAC45-3DA0-DD75-CD6C-6CF59274A2C0}"/>
              </a:ext>
            </a:extLst>
          </p:cNvPr>
          <p:cNvSpPr txBox="1"/>
          <p:nvPr/>
        </p:nvSpPr>
        <p:spPr>
          <a:xfrm>
            <a:off x="2996485" y="291921"/>
            <a:ext cx="5898523" cy="5309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b="1" dirty="0">
                <a:latin typeface="Gill Sans Nova"/>
              </a:rPr>
              <a:t>INTRODUCTION</a:t>
            </a:r>
            <a:endParaRPr lang="en-US" sz="4000" dirty="0">
              <a:latin typeface="Gill Sans Nova Light"/>
            </a:endParaRPr>
          </a:p>
        </p:txBody>
      </p:sp>
      <p:sp>
        <p:nvSpPr>
          <p:cNvPr id="7" name="TextBox 6">
            <a:extLst>
              <a:ext uri="{FF2B5EF4-FFF2-40B4-BE49-F238E27FC236}">
                <a16:creationId xmlns:a16="http://schemas.microsoft.com/office/drawing/2014/main" id="{5AFDC230-5367-4D88-082F-3589928A5EC9}"/>
              </a:ext>
            </a:extLst>
          </p:cNvPr>
          <p:cNvSpPr txBox="1"/>
          <p:nvPr/>
        </p:nvSpPr>
        <p:spPr>
          <a:xfrm>
            <a:off x="957330" y="1086118"/>
            <a:ext cx="9869508" cy="14542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sz="2400" dirty="0">
                <a:solidFill>
                  <a:schemeClr val="tx1">
                    <a:lumMod val="50000"/>
                  </a:schemeClr>
                </a:solidFill>
              </a:rPr>
              <a:t>The coating efficiency directly or indirectly depends on many other parameters during Explosion, in which each one is interrelated with each other. </a:t>
            </a:r>
            <a:endParaRPr lang="en-US" dirty="0">
              <a:solidFill>
                <a:schemeClr val="tx1">
                  <a:lumMod val="50000"/>
                </a:schemeClr>
              </a:solidFill>
            </a:endParaRPr>
          </a:p>
          <a:p>
            <a:pPr algn="just"/>
            <a:endParaRPr lang="en-US" sz="2400">
              <a:solidFill>
                <a:schemeClr val="tx1">
                  <a:lumMod val="50000"/>
                </a:schemeClr>
              </a:solidFill>
            </a:endParaRPr>
          </a:p>
          <a:p>
            <a:pPr marL="285750" indent="-285750" algn="just">
              <a:buFont typeface="Arial"/>
              <a:buChar char="•"/>
            </a:pPr>
            <a:r>
              <a:rPr lang="en-US" sz="2400" dirty="0">
                <a:solidFill>
                  <a:schemeClr val="tx1">
                    <a:lumMod val="50000"/>
                  </a:schemeClr>
                </a:solidFill>
              </a:rPr>
              <a:t>Multivariate Linear Regression can be used as a tool for processing a very large data related to Explosive process and to predict any desired coating characteristic,  larger than the domain of experimentation.</a:t>
            </a:r>
            <a:endParaRPr lang="en-US" dirty="0">
              <a:solidFill>
                <a:schemeClr val="tx1">
                  <a:lumMod val="50000"/>
                </a:schemeClr>
              </a:solidFill>
            </a:endParaRPr>
          </a:p>
        </p:txBody>
      </p:sp>
      <p:sp>
        <p:nvSpPr>
          <p:cNvPr id="2" name="Slide Number Placeholder 1">
            <a:extLst>
              <a:ext uri="{FF2B5EF4-FFF2-40B4-BE49-F238E27FC236}">
                <a16:creationId xmlns:a16="http://schemas.microsoft.com/office/drawing/2014/main" id="{B1021BCE-E085-CE7E-49B7-306CC076238E}"/>
              </a:ext>
            </a:extLst>
          </p:cNvPr>
          <p:cNvSpPr>
            <a:spLocks noGrp="1"/>
          </p:cNvSpPr>
          <p:nvPr>
            <p:ph type="sldNum" sz="quarter" idx="12"/>
          </p:nvPr>
        </p:nvSpPr>
        <p:spPr/>
        <p:txBody>
          <a:bodyPr/>
          <a:lstStyle/>
          <a:p>
            <a:fld id="{48F63A3B-78C7-47BE-AE5E-E10140E04643}" type="slidenum">
              <a:rPr lang="en-US" smtClean="0"/>
              <a:t>4</a:t>
            </a:fld>
            <a:endParaRPr lang="en-US" dirty="0"/>
          </a:p>
        </p:txBody>
      </p:sp>
    </p:spTree>
    <p:extLst>
      <p:ext uri="{BB962C8B-B14F-4D97-AF65-F5344CB8AC3E}">
        <p14:creationId xmlns:p14="http://schemas.microsoft.com/office/powerpoint/2010/main" val="2826834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0CCAC45-3DA0-DD75-CD6C-6CF59274A2C0}"/>
              </a:ext>
            </a:extLst>
          </p:cNvPr>
          <p:cNvSpPr txBox="1"/>
          <p:nvPr/>
        </p:nvSpPr>
        <p:spPr>
          <a:xfrm>
            <a:off x="-653741" y="316502"/>
            <a:ext cx="5898523"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4000" b="1" dirty="0">
                <a:ea typeface="+mn-lt"/>
                <a:cs typeface="+mn-lt"/>
              </a:rPr>
              <a:t>LITERATURE REVIEW</a:t>
            </a:r>
            <a:endParaRPr lang="en-US" dirty="0"/>
          </a:p>
        </p:txBody>
      </p:sp>
      <p:sp>
        <p:nvSpPr>
          <p:cNvPr id="7" name="TextBox 6">
            <a:extLst>
              <a:ext uri="{FF2B5EF4-FFF2-40B4-BE49-F238E27FC236}">
                <a16:creationId xmlns:a16="http://schemas.microsoft.com/office/drawing/2014/main" id="{5AFDC230-5367-4D88-082F-3589928A5EC9}"/>
              </a:ext>
            </a:extLst>
          </p:cNvPr>
          <p:cNvSpPr txBox="1"/>
          <p:nvPr/>
        </p:nvSpPr>
        <p:spPr>
          <a:xfrm>
            <a:off x="957330" y="1086118"/>
            <a:ext cx="986950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endParaRPr lang="en-US" sz="2400" dirty="0">
              <a:solidFill>
                <a:schemeClr val="tx1">
                  <a:lumMod val="50000"/>
                </a:schemeClr>
              </a:solidFill>
              <a:cs typeface="Calibri"/>
            </a:endParaRPr>
          </a:p>
        </p:txBody>
      </p:sp>
      <p:graphicFrame>
        <p:nvGraphicFramePr>
          <p:cNvPr id="3" name="Table 2">
            <a:extLst>
              <a:ext uri="{FF2B5EF4-FFF2-40B4-BE49-F238E27FC236}">
                <a16:creationId xmlns:a16="http://schemas.microsoft.com/office/drawing/2014/main" id="{0E317A70-019F-0064-6CAF-373BDAC98D5A}"/>
              </a:ext>
            </a:extLst>
          </p:cNvPr>
          <p:cNvGraphicFramePr>
            <a:graphicFrameLocks noGrp="1"/>
          </p:cNvGraphicFramePr>
          <p:nvPr>
            <p:extLst>
              <p:ext uri="{D42A27DB-BD31-4B8C-83A1-F6EECF244321}">
                <p14:modId xmlns:p14="http://schemas.microsoft.com/office/powerpoint/2010/main" val="2419676756"/>
              </p:ext>
            </p:extLst>
          </p:nvPr>
        </p:nvGraphicFramePr>
        <p:xfrm>
          <a:off x="142875" y="960120"/>
          <a:ext cx="11906250" cy="4937760"/>
        </p:xfrm>
        <a:graphic>
          <a:graphicData uri="http://schemas.openxmlformats.org/drawingml/2006/table">
            <a:tbl>
              <a:tblPr firstRow="1" bandRow="1">
                <a:tableStyleId>{5C22544A-7EE6-4342-B048-85BDC9FD1C3A}</a:tableStyleId>
              </a:tblPr>
              <a:tblGrid>
                <a:gridCol w="1057275">
                  <a:extLst>
                    <a:ext uri="{9D8B030D-6E8A-4147-A177-3AD203B41FA5}">
                      <a16:colId xmlns:a16="http://schemas.microsoft.com/office/drawing/2014/main" val="1375283067"/>
                    </a:ext>
                  </a:extLst>
                </a:gridCol>
                <a:gridCol w="2571750">
                  <a:extLst>
                    <a:ext uri="{9D8B030D-6E8A-4147-A177-3AD203B41FA5}">
                      <a16:colId xmlns:a16="http://schemas.microsoft.com/office/drawing/2014/main" val="2211535787"/>
                    </a:ext>
                  </a:extLst>
                </a:gridCol>
                <a:gridCol w="3305175">
                  <a:extLst>
                    <a:ext uri="{9D8B030D-6E8A-4147-A177-3AD203B41FA5}">
                      <a16:colId xmlns:a16="http://schemas.microsoft.com/office/drawing/2014/main" val="2713581507"/>
                    </a:ext>
                  </a:extLst>
                </a:gridCol>
                <a:gridCol w="4972050">
                  <a:extLst>
                    <a:ext uri="{9D8B030D-6E8A-4147-A177-3AD203B41FA5}">
                      <a16:colId xmlns:a16="http://schemas.microsoft.com/office/drawing/2014/main" val="2428811014"/>
                    </a:ext>
                  </a:extLst>
                </a:gridCol>
              </a:tblGrid>
              <a:tr h="723900">
                <a:tc>
                  <a:txBody>
                    <a:bodyPr/>
                    <a:lstStyle/>
                    <a:p>
                      <a:pPr algn="just" fontAlgn="base"/>
                      <a:r>
                        <a:rPr lang="en-GB" sz="1400">
                          <a:effectLst/>
                        </a:rPr>
                        <a:t>YEAR​</a:t>
                      </a:r>
                      <a:endParaRPr lang="en-GB">
                        <a:effectLst/>
                      </a:endParaRPr>
                    </a:p>
                    <a:p>
                      <a:pPr algn="just" fontAlgn="base"/>
                      <a:r>
                        <a:rPr lang="en-GB" sz="1400">
                          <a:effectLst/>
                        </a:rPr>
                        <a:t>​</a:t>
                      </a:r>
                      <a:endParaRPr lang="en-GB">
                        <a:solidFill>
                          <a:srgbClr val="543E34"/>
                        </a:solidFill>
                        <a:effectLst/>
                      </a:endParaRPr>
                    </a:p>
                  </a:txBody>
                  <a:tcPr/>
                </a:tc>
                <a:tc>
                  <a:txBody>
                    <a:bodyPr/>
                    <a:lstStyle/>
                    <a:p>
                      <a:pPr algn="just" fontAlgn="base"/>
                      <a:r>
                        <a:rPr lang="en-GB" sz="1400">
                          <a:effectLst/>
                        </a:rPr>
                        <a:t>AUTHOUR/S​</a:t>
                      </a:r>
                      <a:endParaRPr lang="en-GB">
                        <a:effectLst/>
                      </a:endParaRPr>
                    </a:p>
                    <a:p>
                      <a:pPr algn="just" fontAlgn="base"/>
                      <a:r>
                        <a:rPr lang="en-GB" sz="1400">
                          <a:effectLst/>
                        </a:rPr>
                        <a:t>​</a:t>
                      </a:r>
                      <a:endParaRPr lang="en-GB">
                        <a:solidFill>
                          <a:srgbClr val="543E34"/>
                        </a:solidFill>
                        <a:effectLst/>
                      </a:endParaRPr>
                    </a:p>
                  </a:txBody>
                  <a:tcPr/>
                </a:tc>
                <a:tc>
                  <a:txBody>
                    <a:bodyPr/>
                    <a:lstStyle/>
                    <a:p>
                      <a:pPr algn="just" fontAlgn="base"/>
                      <a:r>
                        <a:rPr lang="en-GB" sz="1400">
                          <a:effectLst/>
                        </a:rPr>
                        <a:t>TITLE OF WORK​</a:t>
                      </a:r>
                      <a:endParaRPr lang="en-GB">
                        <a:effectLst/>
                      </a:endParaRPr>
                    </a:p>
                    <a:p>
                      <a:pPr algn="just" fontAlgn="base"/>
                      <a:r>
                        <a:rPr lang="en-GB" sz="1400">
                          <a:effectLst/>
                        </a:rPr>
                        <a:t>​</a:t>
                      </a:r>
                      <a:endParaRPr lang="en-GB">
                        <a:effectLst/>
                      </a:endParaRPr>
                    </a:p>
                    <a:p>
                      <a:pPr algn="just" fontAlgn="base"/>
                      <a:r>
                        <a:rPr lang="en-GB" sz="1400">
                          <a:effectLst/>
                        </a:rPr>
                        <a:t>​</a:t>
                      </a:r>
                      <a:endParaRPr lang="en-GB">
                        <a:solidFill>
                          <a:srgbClr val="543E34"/>
                        </a:solidFill>
                        <a:effectLst/>
                      </a:endParaRPr>
                    </a:p>
                  </a:txBody>
                  <a:tcPr/>
                </a:tc>
                <a:tc>
                  <a:txBody>
                    <a:bodyPr/>
                    <a:lstStyle/>
                    <a:p>
                      <a:pPr algn="just" fontAlgn="base"/>
                      <a:r>
                        <a:rPr lang="en-GB" sz="1400">
                          <a:effectLst/>
                        </a:rPr>
                        <a:t>SIGNIFICANT FINDING​</a:t>
                      </a:r>
                      <a:endParaRPr lang="en-GB">
                        <a:effectLst/>
                      </a:endParaRPr>
                    </a:p>
                    <a:p>
                      <a:pPr algn="just" fontAlgn="base"/>
                      <a:r>
                        <a:rPr lang="en-GB" sz="1400">
                          <a:effectLst/>
                        </a:rPr>
                        <a:t>​</a:t>
                      </a:r>
                      <a:endParaRPr lang="en-GB">
                        <a:solidFill>
                          <a:srgbClr val="543E34"/>
                        </a:solidFill>
                        <a:effectLst/>
                      </a:endParaRPr>
                    </a:p>
                  </a:txBody>
                  <a:tcPr/>
                </a:tc>
                <a:extLst>
                  <a:ext uri="{0D108BD9-81ED-4DB2-BD59-A6C34878D82A}">
                    <a16:rowId xmlns:a16="http://schemas.microsoft.com/office/drawing/2014/main" val="509351563"/>
                  </a:ext>
                </a:extLst>
              </a:tr>
              <a:tr h="933450">
                <a:tc>
                  <a:txBody>
                    <a:bodyPr/>
                    <a:lstStyle/>
                    <a:p>
                      <a:pPr algn="just" fontAlgn="base"/>
                      <a:r>
                        <a:rPr lang="en-US" sz="1400">
                          <a:effectLst/>
                        </a:rPr>
                        <a:t>2021​</a:t>
                      </a:r>
                      <a:endParaRPr lang="en-US">
                        <a:solidFill>
                          <a:srgbClr val="543E34"/>
                        </a:solidFill>
                        <a:effectLst/>
                      </a:endParaRPr>
                    </a:p>
                  </a:txBody>
                  <a:tcPr/>
                </a:tc>
                <a:tc>
                  <a:txBody>
                    <a:bodyPr/>
                    <a:lstStyle/>
                    <a:p>
                      <a:pPr algn="just" fontAlgn="base"/>
                      <a:r>
                        <a:rPr lang="da-DK" sz="1400">
                          <a:effectLst/>
                        </a:rPr>
                        <a:t>K. Raghukandan​</a:t>
                      </a:r>
                      <a:endParaRPr lang="da-DK">
                        <a:solidFill>
                          <a:srgbClr val="543E34"/>
                        </a:solidFill>
                        <a:effectLst/>
                      </a:endParaRPr>
                    </a:p>
                  </a:txBody>
                  <a:tcPr/>
                </a:tc>
                <a:tc>
                  <a:txBody>
                    <a:bodyPr/>
                    <a:lstStyle/>
                    <a:p>
                      <a:pPr algn="just" fontAlgn="base"/>
                      <a:r>
                        <a:rPr lang="en-IN" sz="1400">
                          <a:effectLst/>
                        </a:rPr>
                        <a:t>Microstructure, strength and welding window of aluminum alloy−stainless steel explosive cladding with different interlayers​</a:t>
                      </a:r>
                      <a:endParaRPr lang="en-IN">
                        <a:solidFill>
                          <a:srgbClr val="543E34"/>
                        </a:solidFill>
                        <a:effectLst/>
                      </a:endParaRPr>
                    </a:p>
                  </a:txBody>
                  <a:tcPr/>
                </a:tc>
                <a:tc>
                  <a:txBody>
                    <a:bodyPr/>
                    <a:lstStyle/>
                    <a:p>
                      <a:pPr algn="just" fontAlgn="base"/>
                      <a:r>
                        <a:rPr lang="en-GB" sz="1400">
                          <a:effectLst/>
                        </a:rPr>
                        <a:t>The thickness of the flyer, the loading ratio, and the angle of inclination all play a role in the morphology and mechanical behavior of the weld. At the same time, the stand of distance has a minor impact.​</a:t>
                      </a:r>
                      <a:endParaRPr lang="en-GB">
                        <a:solidFill>
                          <a:srgbClr val="543E34"/>
                        </a:solidFill>
                        <a:effectLst/>
                      </a:endParaRPr>
                    </a:p>
                  </a:txBody>
                  <a:tcPr/>
                </a:tc>
                <a:extLst>
                  <a:ext uri="{0D108BD9-81ED-4DB2-BD59-A6C34878D82A}">
                    <a16:rowId xmlns:a16="http://schemas.microsoft.com/office/drawing/2014/main" val="2271283941"/>
                  </a:ext>
                </a:extLst>
              </a:tr>
              <a:tr h="771525">
                <a:tc>
                  <a:txBody>
                    <a:bodyPr/>
                    <a:lstStyle/>
                    <a:p>
                      <a:pPr algn="just" fontAlgn="base"/>
                      <a:r>
                        <a:rPr lang="en-GB" sz="1400">
                          <a:effectLst/>
                        </a:rPr>
                        <a:t> 2015​</a:t>
                      </a:r>
                      <a:endParaRPr lang="en-GB">
                        <a:solidFill>
                          <a:srgbClr val="543E34"/>
                        </a:solidFill>
                        <a:effectLst/>
                      </a:endParaRPr>
                    </a:p>
                  </a:txBody>
                  <a:tcPr/>
                </a:tc>
                <a:tc>
                  <a:txBody>
                    <a:bodyPr/>
                    <a:lstStyle/>
                    <a:p>
                      <a:pPr algn="just" fontAlgn="base"/>
                      <a:r>
                        <a:rPr lang="da-DK" sz="1400" dirty="0">
                          <a:effectLst/>
                        </a:rPr>
                        <a:t>Zaheer-ud-din,</a:t>
                      </a:r>
                    </a:p>
                    <a:p>
                      <a:pPr algn="just" fontAlgn="base"/>
                      <a:r>
                        <a:rPr lang="da-DK" sz="1400" dirty="0">
                          <a:effectLst/>
                        </a:rPr>
                        <a:t>Abdul Qadeer MALIK​</a:t>
                      </a:r>
                      <a:endParaRPr lang="da-DK" dirty="0">
                        <a:solidFill>
                          <a:srgbClr val="543E34"/>
                        </a:solidFill>
                        <a:effectLst/>
                      </a:endParaRPr>
                    </a:p>
                  </a:txBody>
                  <a:tcPr/>
                </a:tc>
                <a:tc>
                  <a:txBody>
                    <a:bodyPr/>
                    <a:lstStyle/>
                    <a:p>
                      <a:pPr algn="just" fontAlgn="base"/>
                      <a:r>
                        <a:rPr lang="en-GB" sz="1400">
                          <a:effectLst/>
                        </a:rPr>
                        <a:t>Thermal Decomposition, Ignition and Kinetic Evaluation of Magnesium and Aluminium Fuelled Pyrotechnic Compositions​</a:t>
                      </a:r>
                      <a:endParaRPr lang="en-GB">
                        <a:solidFill>
                          <a:srgbClr val="543E34"/>
                        </a:solidFill>
                        <a:effectLst/>
                      </a:endParaRPr>
                    </a:p>
                  </a:txBody>
                  <a:tcPr/>
                </a:tc>
                <a:tc>
                  <a:txBody>
                    <a:bodyPr/>
                    <a:lstStyle/>
                    <a:p>
                      <a:pPr algn="just" fontAlgn="base"/>
                      <a:r>
                        <a:rPr lang="en-GB" sz="1400">
                          <a:effectLst/>
                        </a:rPr>
                        <a:t>Thermally stable - Mg + NH4ClO4  &lt; Mg + KMnO4 &lt; Al +Ba(NO3)2​</a:t>
                      </a:r>
                      <a:endParaRPr lang="en-GB">
                        <a:solidFill>
                          <a:srgbClr val="543E34"/>
                        </a:solidFill>
                        <a:effectLst/>
                      </a:endParaRPr>
                    </a:p>
                  </a:txBody>
                  <a:tcPr/>
                </a:tc>
                <a:extLst>
                  <a:ext uri="{0D108BD9-81ED-4DB2-BD59-A6C34878D82A}">
                    <a16:rowId xmlns:a16="http://schemas.microsoft.com/office/drawing/2014/main" val="2684034575"/>
                  </a:ext>
                </a:extLst>
              </a:tr>
              <a:tr h="895350">
                <a:tc>
                  <a:txBody>
                    <a:bodyPr/>
                    <a:lstStyle/>
                    <a:p>
                      <a:pPr algn="just" fontAlgn="base"/>
                      <a:r>
                        <a:rPr lang="en-US" sz="1400">
                          <a:effectLst/>
                        </a:rPr>
                        <a:t>2020​</a:t>
                      </a:r>
                      <a:endParaRPr lang="en-US">
                        <a:effectLst/>
                      </a:endParaRPr>
                    </a:p>
                    <a:p>
                      <a:pPr algn="just" fontAlgn="base"/>
                      <a:r>
                        <a:rPr lang="en-US" sz="1400">
                          <a:effectLst/>
                        </a:rPr>
                        <a:t>​</a:t>
                      </a:r>
                      <a:endParaRPr lang="en-US">
                        <a:effectLst/>
                      </a:endParaRPr>
                    </a:p>
                    <a:p>
                      <a:pPr algn="just" fontAlgn="base"/>
                      <a:r>
                        <a:rPr lang="en-US" sz="1400">
                          <a:effectLst/>
                        </a:rPr>
                        <a:t>​</a:t>
                      </a:r>
                      <a:endParaRPr lang="en-US">
                        <a:solidFill>
                          <a:srgbClr val="543E34"/>
                        </a:solidFill>
                        <a:effectLst/>
                      </a:endParaRPr>
                    </a:p>
                  </a:txBody>
                  <a:tcPr/>
                </a:tc>
                <a:tc>
                  <a:txBody>
                    <a:bodyPr/>
                    <a:lstStyle/>
                    <a:p>
                      <a:pPr algn="just" fontAlgn="base"/>
                      <a:r>
                        <a:rPr lang="en-IN" sz="1400" dirty="0">
                          <a:effectLst/>
                        </a:rPr>
                        <a:t>Daisuke </a:t>
                      </a:r>
                      <a:r>
                        <a:rPr lang="en-IN" sz="1400" dirty="0" err="1">
                          <a:effectLst/>
                        </a:rPr>
                        <a:t>Inao</a:t>
                      </a:r>
                      <a:r>
                        <a:rPr lang="en-IN" sz="1400" dirty="0">
                          <a:effectLst/>
                        </a:rPr>
                        <a:t> et al.​</a:t>
                      </a:r>
                      <a:endParaRPr lang="en-IN" dirty="0">
                        <a:solidFill>
                          <a:srgbClr val="543E34"/>
                        </a:solidFill>
                        <a:effectLst/>
                      </a:endParaRPr>
                    </a:p>
                  </a:txBody>
                  <a:tcPr/>
                </a:tc>
                <a:tc>
                  <a:txBody>
                    <a:bodyPr/>
                    <a:lstStyle/>
                    <a:p>
                      <a:pPr algn="just" fontAlgn="base"/>
                      <a:r>
                        <a:rPr lang="en-IN" sz="1400">
                          <a:effectLst/>
                        </a:rPr>
                        <a:t>Explosive Welding of Thin Aluminum Plate onto Magnesium Alloy Plate Using a Gelatin Layer as a Pressure-Transmitting Medium​</a:t>
                      </a:r>
                      <a:endParaRPr lang="en-IN">
                        <a:solidFill>
                          <a:srgbClr val="543E34"/>
                        </a:solidFill>
                        <a:effectLst/>
                      </a:endParaRPr>
                    </a:p>
                  </a:txBody>
                  <a:tcPr/>
                </a:tc>
                <a:tc>
                  <a:txBody>
                    <a:bodyPr/>
                    <a:lstStyle/>
                    <a:p>
                      <a:pPr algn="just" fontAlgn="base"/>
                      <a:r>
                        <a:rPr lang="en-IN" sz="1400">
                          <a:effectLst/>
                        </a:rPr>
                        <a:t>successfully welded thin Al plates onto Mg alloys and ​</a:t>
                      </a:r>
                      <a:endParaRPr lang="en-IN">
                        <a:effectLst/>
                      </a:endParaRPr>
                    </a:p>
                    <a:p>
                      <a:pPr algn="just" fontAlgn="base"/>
                      <a:r>
                        <a:rPr lang="en-IN" sz="1400">
                          <a:effectLst/>
                        </a:rPr>
                        <a:t>discovered characteristic wavy interfaces without intermediate layers using a pressure transmitting medium of gelatin. Gelatin's role as a pressure transmitting substance was shown to play a significant role in improving explosive welding​</a:t>
                      </a:r>
                      <a:endParaRPr lang="en-IN">
                        <a:solidFill>
                          <a:srgbClr val="543E34"/>
                        </a:solidFill>
                        <a:effectLst/>
                      </a:endParaRPr>
                    </a:p>
                  </a:txBody>
                  <a:tcPr/>
                </a:tc>
                <a:extLst>
                  <a:ext uri="{0D108BD9-81ED-4DB2-BD59-A6C34878D82A}">
                    <a16:rowId xmlns:a16="http://schemas.microsoft.com/office/drawing/2014/main" val="582951582"/>
                  </a:ext>
                </a:extLst>
              </a:tr>
              <a:tr h="895350">
                <a:tc>
                  <a:txBody>
                    <a:bodyPr/>
                    <a:lstStyle/>
                    <a:p>
                      <a:pPr algn="just" fontAlgn="base"/>
                      <a:r>
                        <a:rPr lang="en-US" sz="1400">
                          <a:effectLst/>
                        </a:rPr>
                        <a:t>2022​</a:t>
                      </a:r>
                      <a:endParaRPr lang="en-US">
                        <a:solidFill>
                          <a:srgbClr val="543E34"/>
                        </a:solidFill>
                        <a:effectLst/>
                      </a:endParaRPr>
                    </a:p>
                  </a:txBody>
                  <a:tcPr/>
                </a:tc>
                <a:tc>
                  <a:txBody>
                    <a:bodyPr/>
                    <a:lstStyle/>
                    <a:p>
                      <a:pPr algn="just" fontAlgn="base"/>
                      <a:r>
                        <a:rPr lang="en-IN" sz="1400">
                          <a:effectLst/>
                        </a:rPr>
                        <a:t>Bing-yuan Han​</a:t>
                      </a:r>
                      <a:endParaRPr lang="en-IN">
                        <a:solidFill>
                          <a:srgbClr val="543E34"/>
                        </a:solidFill>
                        <a:effectLst/>
                      </a:endParaRPr>
                    </a:p>
                  </a:txBody>
                  <a:tcPr/>
                </a:tc>
                <a:tc>
                  <a:txBody>
                    <a:bodyPr/>
                    <a:lstStyle/>
                    <a:p>
                      <a:pPr algn="just" fontAlgn="base"/>
                      <a:r>
                        <a:rPr lang="en-IN" sz="1400">
                          <a:effectLst/>
                        </a:rPr>
                        <a:t>Performance analysis of plasma spray Ni60CuMo coatings on a ZL109 via a​</a:t>
                      </a:r>
                      <a:endParaRPr lang="en-IN">
                        <a:effectLst/>
                      </a:endParaRPr>
                    </a:p>
                    <a:p>
                      <a:pPr algn="just" fontAlgn="base"/>
                      <a:r>
                        <a:rPr lang="en-IN" sz="1400">
                          <a:effectLst/>
                        </a:rPr>
                        <a:t>back propagation neural network model​</a:t>
                      </a:r>
                      <a:endParaRPr lang="en-IN">
                        <a:solidFill>
                          <a:srgbClr val="543E34"/>
                        </a:solidFill>
                        <a:effectLst/>
                      </a:endParaRPr>
                    </a:p>
                  </a:txBody>
                  <a:tcPr/>
                </a:tc>
                <a:tc>
                  <a:txBody>
                    <a:bodyPr/>
                    <a:lstStyle/>
                    <a:p>
                      <a:pPr algn="just" fontAlgn="base"/>
                      <a:r>
                        <a:rPr lang="en-GB" sz="1400" dirty="0">
                          <a:effectLst/>
                        </a:rPr>
                        <a:t>a Back Propagation (BP) Artificial Neural Network model to predict the performance of Ni-based coatings.it was found that the increase and decrease trends of the two were similar and that the fitting degree was high, which indicates that the network has a high prediction accuracy.​</a:t>
                      </a:r>
                      <a:endParaRPr lang="en-GB" dirty="0">
                        <a:solidFill>
                          <a:srgbClr val="543E34"/>
                        </a:solidFill>
                        <a:effectLst/>
                      </a:endParaRPr>
                    </a:p>
                  </a:txBody>
                  <a:tcPr/>
                </a:tc>
                <a:extLst>
                  <a:ext uri="{0D108BD9-81ED-4DB2-BD59-A6C34878D82A}">
                    <a16:rowId xmlns:a16="http://schemas.microsoft.com/office/drawing/2014/main" val="1683734855"/>
                  </a:ext>
                </a:extLst>
              </a:tr>
            </a:tbl>
          </a:graphicData>
        </a:graphic>
      </p:graphicFrame>
      <p:sp>
        <p:nvSpPr>
          <p:cNvPr id="2" name="Slide Number Placeholder 1">
            <a:extLst>
              <a:ext uri="{FF2B5EF4-FFF2-40B4-BE49-F238E27FC236}">
                <a16:creationId xmlns:a16="http://schemas.microsoft.com/office/drawing/2014/main" id="{5512C806-CA01-6D9B-C4A7-6B42952364F2}"/>
              </a:ext>
            </a:extLst>
          </p:cNvPr>
          <p:cNvSpPr>
            <a:spLocks noGrp="1"/>
          </p:cNvSpPr>
          <p:nvPr>
            <p:ph type="sldNum" sz="quarter" idx="12"/>
          </p:nvPr>
        </p:nvSpPr>
        <p:spPr/>
        <p:txBody>
          <a:bodyPr/>
          <a:lstStyle/>
          <a:p>
            <a:fld id="{48F63A3B-78C7-47BE-AE5E-E10140E04643}" type="slidenum">
              <a:rPr lang="en-US" smtClean="0"/>
              <a:t>5</a:t>
            </a:fld>
            <a:endParaRPr lang="en-US" dirty="0"/>
          </a:p>
        </p:txBody>
      </p:sp>
    </p:spTree>
    <p:extLst>
      <p:ext uri="{BB962C8B-B14F-4D97-AF65-F5344CB8AC3E}">
        <p14:creationId xmlns:p14="http://schemas.microsoft.com/office/powerpoint/2010/main" val="1904502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91549441-D3E7-4A2C-C368-BAD7140734A9}"/>
              </a:ext>
            </a:extLst>
          </p:cNvPr>
          <p:cNvGraphicFramePr>
            <a:graphicFrameLocks noGrp="1"/>
          </p:cNvGraphicFramePr>
          <p:nvPr>
            <p:extLst>
              <p:ext uri="{D42A27DB-BD31-4B8C-83A1-F6EECF244321}">
                <p14:modId xmlns:p14="http://schemas.microsoft.com/office/powerpoint/2010/main" val="599643753"/>
              </p:ext>
            </p:extLst>
          </p:nvPr>
        </p:nvGraphicFramePr>
        <p:xfrm>
          <a:off x="142875" y="1650682"/>
          <a:ext cx="11547793" cy="4714875"/>
        </p:xfrm>
        <a:graphic>
          <a:graphicData uri="http://schemas.openxmlformats.org/drawingml/2006/table">
            <a:tbl>
              <a:tblPr firstRow="1" bandRow="1">
                <a:tableStyleId>{5C22544A-7EE6-4342-B048-85BDC9FD1C3A}</a:tableStyleId>
              </a:tblPr>
              <a:tblGrid>
                <a:gridCol w="698818">
                  <a:extLst>
                    <a:ext uri="{9D8B030D-6E8A-4147-A177-3AD203B41FA5}">
                      <a16:colId xmlns:a16="http://schemas.microsoft.com/office/drawing/2014/main" val="2233931219"/>
                    </a:ext>
                  </a:extLst>
                </a:gridCol>
                <a:gridCol w="2571750">
                  <a:extLst>
                    <a:ext uri="{9D8B030D-6E8A-4147-A177-3AD203B41FA5}">
                      <a16:colId xmlns:a16="http://schemas.microsoft.com/office/drawing/2014/main" val="4271533243"/>
                    </a:ext>
                  </a:extLst>
                </a:gridCol>
                <a:gridCol w="3305175">
                  <a:extLst>
                    <a:ext uri="{9D8B030D-6E8A-4147-A177-3AD203B41FA5}">
                      <a16:colId xmlns:a16="http://schemas.microsoft.com/office/drawing/2014/main" val="513425888"/>
                    </a:ext>
                  </a:extLst>
                </a:gridCol>
                <a:gridCol w="4972050">
                  <a:extLst>
                    <a:ext uri="{9D8B030D-6E8A-4147-A177-3AD203B41FA5}">
                      <a16:colId xmlns:a16="http://schemas.microsoft.com/office/drawing/2014/main" val="1121948620"/>
                    </a:ext>
                  </a:extLst>
                </a:gridCol>
              </a:tblGrid>
              <a:tr h="723900">
                <a:tc>
                  <a:txBody>
                    <a:bodyPr/>
                    <a:lstStyle/>
                    <a:p>
                      <a:pPr fontAlgn="base"/>
                      <a:r>
                        <a:rPr lang="en-GB" sz="1400">
                          <a:effectLst/>
                        </a:rPr>
                        <a:t>YEAR​</a:t>
                      </a:r>
                      <a:endParaRPr lang="en-GB">
                        <a:effectLst/>
                      </a:endParaRPr>
                    </a:p>
                    <a:p>
                      <a:pPr fontAlgn="base"/>
                      <a:r>
                        <a:rPr lang="en-GB" sz="1400">
                          <a:effectLst/>
                        </a:rPr>
                        <a:t>​</a:t>
                      </a:r>
                      <a:endParaRPr lang="en-GB">
                        <a:solidFill>
                          <a:srgbClr val="543E34"/>
                        </a:solidFill>
                        <a:effectLst/>
                      </a:endParaRPr>
                    </a:p>
                  </a:txBody>
                  <a:tcPr/>
                </a:tc>
                <a:tc>
                  <a:txBody>
                    <a:bodyPr/>
                    <a:lstStyle/>
                    <a:p>
                      <a:pPr fontAlgn="base"/>
                      <a:r>
                        <a:rPr lang="en-GB" sz="1400">
                          <a:effectLst/>
                        </a:rPr>
                        <a:t>AUTHOUR/S​</a:t>
                      </a:r>
                      <a:endParaRPr lang="en-GB">
                        <a:effectLst/>
                      </a:endParaRPr>
                    </a:p>
                    <a:p>
                      <a:pPr fontAlgn="base"/>
                      <a:r>
                        <a:rPr lang="en-GB" sz="1400">
                          <a:effectLst/>
                        </a:rPr>
                        <a:t>​</a:t>
                      </a:r>
                      <a:endParaRPr lang="en-GB">
                        <a:solidFill>
                          <a:srgbClr val="543E34"/>
                        </a:solidFill>
                        <a:effectLst/>
                      </a:endParaRPr>
                    </a:p>
                  </a:txBody>
                  <a:tcPr/>
                </a:tc>
                <a:tc>
                  <a:txBody>
                    <a:bodyPr/>
                    <a:lstStyle/>
                    <a:p>
                      <a:pPr fontAlgn="base"/>
                      <a:r>
                        <a:rPr lang="en-GB" sz="1400">
                          <a:effectLst/>
                        </a:rPr>
                        <a:t>TITLE OF WORK​</a:t>
                      </a:r>
                      <a:endParaRPr lang="en-GB">
                        <a:effectLst/>
                      </a:endParaRPr>
                    </a:p>
                    <a:p>
                      <a:pPr fontAlgn="base"/>
                      <a:r>
                        <a:rPr lang="en-GB" sz="1400">
                          <a:effectLst/>
                        </a:rPr>
                        <a:t>​</a:t>
                      </a:r>
                      <a:endParaRPr lang="en-GB">
                        <a:effectLst/>
                      </a:endParaRPr>
                    </a:p>
                    <a:p>
                      <a:pPr fontAlgn="base"/>
                      <a:r>
                        <a:rPr lang="en-GB" sz="1400">
                          <a:effectLst/>
                        </a:rPr>
                        <a:t>​</a:t>
                      </a:r>
                      <a:endParaRPr lang="en-GB">
                        <a:solidFill>
                          <a:srgbClr val="543E34"/>
                        </a:solidFill>
                        <a:effectLst/>
                      </a:endParaRPr>
                    </a:p>
                  </a:txBody>
                  <a:tcPr/>
                </a:tc>
                <a:tc>
                  <a:txBody>
                    <a:bodyPr/>
                    <a:lstStyle/>
                    <a:p>
                      <a:pPr fontAlgn="base"/>
                      <a:r>
                        <a:rPr lang="en-GB" sz="1400">
                          <a:effectLst/>
                        </a:rPr>
                        <a:t>SIGNIFICANT FINDING​</a:t>
                      </a:r>
                      <a:endParaRPr lang="en-GB">
                        <a:effectLst/>
                      </a:endParaRPr>
                    </a:p>
                    <a:p>
                      <a:pPr fontAlgn="base"/>
                      <a:r>
                        <a:rPr lang="en-GB" sz="1400">
                          <a:effectLst/>
                        </a:rPr>
                        <a:t>​</a:t>
                      </a:r>
                      <a:endParaRPr lang="en-GB">
                        <a:solidFill>
                          <a:srgbClr val="543E34"/>
                        </a:solidFill>
                        <a:effectLst/>
                      </a:endParaRPr>
                    </a:p>
                  </a:txBody>
                  <a:tcPr/>
                </a:tc>
                <a:extLst>
                  <a:ext uri="{0D108BD9-81ED-4DB2-BD59-A6C34878D82A}">
                    <a16:rowId xmlns:a16="http://schemas.microsoft.com/office/drawing/2014/main" val="2687075827"/>
                  </a:ext>
                </a:extLst>
              </a:tr>
              <a:tr h="933450">
                <a:tc>
                  <a:txBody>
                    <a:bodyPr/>
                    <a:lstStyle/>
                    <a:p>
                      <a:pPr fontAlgn="base"/>
                      <a:r>
                        <a:rPr lang="en-US" sz="1400">
                          <a:effectLst/>
                        </a:rPr>
                        <a:t>2004​</a:t>
                      </a:r>
                      <a:endParaRPr lang="en-US">
                        <a:solidFill>
                          <a:srgbClr val="543E34"/>
                        </a:solidFill>
                        <a:effectLst/>
                      </a:endParaRPr>
                    </a:p>
                  </a:txBody>
                  <a:tcPr/>
                </a:tc>
                <a:tc>
                  <a:txBody>
                    <a:bodyPr/>
                    <a:lstStyle/>
                    <a:p>
                      <a:pPr fontAlgn="base"/>
                      <a:r>
                        <a:rPr lang="en-IN" sz="1400">
                          <a:effectLst/>
                        </a:rPr>
                        <a:t>D. Meuken and E. P. Carton​</a:t>
                      </a:r>
                      <a:endParaRPr lang="en-IN">
                        <a:solidFill>
                          <a:srgbClr val="543E34"/>
                        </a:solidFill>
                        <a:effectLst/>
                      </a:endParaRPr>
                    </a:p>
                  </a:txBody>
                  <a:tcPr/>
                </a:tc>
                <a:tc>
                  <a:txBody>
                    <a:bodyPr/>
                    <a:lstStyle/>
                    <a:p>
                      <a:pPr fontAlgn="base"/>
                      <a:r>
                        <a:rPr lang="en-US" sz="1400">
                          <a:effectLst/>
                        </a:rPr>
                        <a:t>Explosive Welding and cladding​</a:t>
                      </a:r>
                      <a:endParaRPr lang="en-US">
                        <a:solidFill>
                          <a:srgbClr val="543E34"/>
                        </a:solidFill>
                        <a:effectLst/>
                      </a:endParaRPr>
                    </a:p>
                  </a:txBody>
                  <a:tcPr/>
                </a:tc>
                <a:tc>
                  <a:txBody>
                    <a:bodyPr/>
                    <a:lstStyle/>
                    <a:p>
                      <a:pPr fontAlgn="base"/>
                      <a:r>
                        <a:rPr lang="en-GB" sz="1400">
                          <a:effectLst/>
                        </a:rPr>
                        <a:t>showed the capability of explosive foil cladding as an alternate coating process with one or two foils on either side in one processing step. This technique can be used to clad any material combination, and ideal for increasing the parent material properties​</a:t>
                      </a:r>
                      <a:endParaRPr lang="en-GB">
                        <a:solidFill>
                          <a:srgbClr val="543E34"/>
                        </a:solidFill>
                        <a:effectLst/>
                      </a:endParaRPr>
                    </a:p>
                  </a:txBody>
                  <a:tcPr/>
                </a:tc>
                <a:extLst>
                  <a:ext uri="{0D108BD9-81ED-4DB2-BD59-A6C34878D82A}">
                    <a16:rowId xmlns:a16="http://schemas.microsoft.com/office/drawing/2014/main" val="2046103303"/>
                  </a:ext>
                </a:extLst>
              </a:tr>
              <a:tr h="771525">
                <a:tc>
                  <a:txBody>
                    <a:bodyPr/>
                    <a:lstStyle/>
                    <a:p>
                      <a:pPr fontAlgn="base"/>
                      <a:r>
                        <a:rPr lang="en-GB" sz="1400">
                          <a:effectLst/>
                        </a:rPr>
                        <a:t>2017​</a:t>
                      </a:r>
                      <a:endParaRPr lang="en-GB">
                        <a:solidFill>
                          <a:srgbClr val="543E34"/>
                        </a:solidFill>
                        <a:effectLst/>
                      </a:endParaRPr>
                    </a:p>
                  </a:txBody>
                  <a:tcPr/>
                </a:tc>
                <a:tc>
                  <a:txBody>
                    <a:bodyPr/>
                    <a:lstStyle/>
                    <a:p>
                      <a:pPr fontAlgn="base"/>
                      <a:r>
                        <a:rPr lang="en-IN" sz="1400">
                          <a:effectLst/>
                        </a:rPr>
                        <a:t>I.A. Bataev​</a:t>
                      </a:r>
                      <a:endParaRPr lang="en-IN">
                        <a:solidFill>
                          <a:srgbClr val="543E34"/>
                        </a:solidFill>
                        <a:effectLst/>
                      </a:endParaRPr>
                    </a:p>
                  </a:txBody>
                  <a:tcPr/>
                </a:tc>
                <a:tc>
                  <a:txBody>
                    <a:bodyPr/>
                    <a:lstStyle/>
                    <a:p>
                      <a:pPr fontAlgn="base"/>
                      <a:r>
                        <a:rPr lang="en-GB" sz="1400">
                          <a:effectLst/>
                        </a:rPr>
                        <a:t>Structure of explosively welded materials: experimental study and numerical simulation​</a:t>
                      </a:r>
                      <a:endParaRPr lang="en-GB">
                        <a:solidFill>
                          <a:srgbClr val="543E34"/>
                        </a:solidFill>
                        <a:effectLst/>
                      </a:endParaRPr>
                    </a:p>
                  </a:txBody>
                  <a:tcPr/>
                </a:tc>
                <a:tc>
                  <a:txBody>
                    <a:bodyPr/>
                    <a:lstStyle/>
                    <a:p>
                      <a:pPr fontAlgn="base"/>
                      <a:r>
                        <a:rPr lang="en-IN" sz="1400">
                          <a:effectLst/>
                        </a:rPr>
                        <a:t>Wave &amp; jet formation Structural changes at interface ​</a:t>
                      </a:r>
                      <a:endParaRPr lang="en-IN">
                        <a:effectLst/>
                      </a:endParaRPr>
                    </a:p>
                    <a:p>
                      <a:pPr fontAlgn="base"/>
                      <a:r>
                        <a:rPr lang="en-IN" sz="1400">
                          <a:effectLst/>
                        </a:rPr>
                        <a:t>High degrees of plastic deformation near interface​</a:t>
                      </a:r>
                      <a:endParaRPr lang="en-IN">
                        <a:solidFill>
                          <a:srgbClr val="543E34"/>
                        </a:solidFill>
                        <a:effectLst/>
                      </a:endParaRPr>
                    </a:p>
                  </a:txBody>
                  <a:tcPr/>
                </a:tc>
                <a:extLst>
                  <a:ext uri="{0D108BD9-81ED-4DB2-BD59-A6C34878D82A}">
                    <a16:rowId xmlns:a16="http://schemas.microsoft.com/office/drawing/2014/main" val="2855834836"/>
                  </a:ext>
                </a:extLst>
              </a:tr>
              <a:tr h="895350">
                <a:tc>
                  <a:txBody>
                    <a:bodyPr/>
                    <a:lstStyle/>
                    <a:p>
                      <a:pPr fontAlgn="base"/>
                      <a:r>
                        <a:rPr lang="en-GB" sz="1400" dirty="0">
                          <a:effectLst/>
                        </a:rPr>
                        <a:t>2019​</a:t>
                      </a:r>
                      <a:endParaRPr lang="en-GB" dirty="0">
                        <a:solidFill>
                          <a:srgbClr val="543E34"/>
                        </a:solidFill>
                        <a:effectLst/>
                      </a:endParaRPr>
                    </a:p>
                  </a:txBody>
                  <a:tcPr/>
                </a:tc>
                <a:tc>
                  <a:txBody>
                    <a:bodyPr/>
                    <a:lstStyle/>
                    <a:p>
                      <a:pPr fontAlgn="base"/>
                      <a:r>
                        <a:rPr lang="en-IN" sz="1400" dirty="0" err="1">
                          <a:effectLst/>
                        </a:rPr>
                        <a:t>Huimin</a:t>
                      </a:r>
                      <a:r>
                        <a:rPr lang="en-IN" sz="1400" dirty="0">
                          <a:effectLst/>
                        </a:rPr>
                        <a:t> Wang  </a:t>
                      </a:r>
                      <a:r>
                        <a:rPr lang="en-IN" sz="1400" dirty="0" err="1">
                          <a:effectLst/>
                        </a:rPr>
                        <a:t>Yuliang</a:t>
                      </a:r>
                      <a:r>
                        <a:rPr lang="en-IN" sz="1400" dirty="0">
                          <a:effectLst/>
                        </a:rPr>
                        <a:t> Wang ​</a:t>
                      </a:r>
                      <a:endParaRPr lang="en-IN" dirty="0">
                        <a:solidFill>
                          <a:srgbClr val="543E34"/>
                        </a:solidFill>
                        <a:effectLst/>
                      </a:endParaRPr>
                    </a:p>
                  </a:txBody>
                  <a:tcPr/>
                </a:tc>
                <a:tc>
                  <a:txBody>
                    <a:bodyPr/>
                    <a:lstStyle/>
                    <a:p>
                      <a:pPr fontAlgn="base"/>
                      <a:r>
                        <a:rPr lang="en-GB" sz="1400" dirty="0">
                          <a:effectLst/>
                        </a:rPr>
                        <a:t>High-Velocity Impact Welding Process: A Review​</a:t>
                      </a:r>
                      <a:endParaRPr lang="en-GB" dirty="0">
                        <a:solidFill>
                          <a:srgbClr val="543E34"/>
                        </a:solidFill>
                        <a:effectLst/>
                      </a:endParaRPr>
                    </a:p>
                  </a:txBody>
                  <a:tcPr/>
                </a:tc>
                <a:tc>
                  <a:txBody>
                    <a:bodyPr/>
                    <a:lstStyle/>
                    <a:p>
                      <a:pPr fontAlgn="base"/>
                      <a:r>
                        <a:rPr lang="en-GB" sz="1400" dirty="0">
                          <a:effectLst/>
                        </a:rPr>
                        <a:t>Bonding interface-wave, straight interface​</a:t>
                      </a:r>
                      <a:endParaRPr lang="en-GB" dirty="0">
                        <a:solidFill>
                          <a:srgbClr val="543E34"/>
                        </a:solidFill>
                        <a:effectLst/>
                      </a:endParaRPr>
                    </a:p>
                  </a:txBody>
                  <a:tcPr/>
                </a:tc>
                <a:extLst>
                  <a:ext uri="{0D108BD9-81ED-4DB2-BD59-A6C34878D82A}">
                    <a16:rowId xmlns:a16="http://schemas.microsoft.com/office/drawing/2014/main" val="2217743097"/>
                  </a:ext>
                </a:extLst>
              </a:tr>
              <a:tr h="895350">
                <a:tc>
                  <a:txBody>
                    <a:bodyPr/>
                    <a:lstStyle/>
                    <a:p>
                      <a:pPr fontAlgn="base"/>
                      <a:r>
                        <a:rPr lang="en-GB" sz="1400" dirty="0">
                          <a:solidFill>
                            <a:srgbClr val="543E34"/>
                          </a:solidFill>
                          <a:effectLst/>
                        </a:rPr>
                        <a:t>2022</a:t>
                      </a:r>
                    </a:p>
                  </a:txBody>
                  <a:tcPr/>
                </a:tc>
                <a:tc>
                  <a:txBody>
                    <a:bodyPr/>
                    <a:lstStyle/>
                    <a:p>
                      <a:pPr fontAlgn="base"/>
                      <a:r>
                        <a:rPr lang="en-IN" sz="1400" dirty="0">
                          <a:solidFill>
                            <a:srgbClr val="543E34"/>
                          </a:solidFill>
                          <a:effectLst/>
                        </a:rPr>
                        <a:t>Shahid Hussain </a:t>
                      </a:r>
                      <a:r>
                        <a:rPr lang="en-IN" sz="1400" dirty="0">
                          <a:effectLst/>
                        </a:rPr>
                        <a:t>et al.</a:t>
                      </a:r>
                      <a:endParaRPr lang="en-IN" sz="1400" dirty="0">
                        <a:solidFill>
                          <a:srgbClr val="543E34"/>
                        </a:solidFill>
                        <a:effectLst/>
                      </a:endParaRPr>
                    </a:p>
                  </a:txBody>
                  <a:tcPr/>
                </a:tc>
                <a:tc>
                  <a:txBody>
                    <a:bodyPr/>
                    <a:lstStyle/>
                    <a:p>
                      <a:pPr fontAlgn="base"/>
                      <a:r>
                        <a:rPr lang="en-US" sz="1400" dirty="0">
                          <a:solidFill>
                            <a:srgbClr val="543E34"/>
                          </a:solidFill>
                          <a:effectLst/>
                        </a:rPr>
                        <a:t>Effect of Ni-5Al Addition on the Properties of BaAl2O4-Based</a:t>
                      </a:r>
                    </a:p>
                    <a:p>
                      <a:pPr fontAlgn="base"/>
                      <a:r>
                        <a:rPr lang="en-US" sz="1400" dirty="0">
                          <a:solidFill>
                            <a:srgbClr val="543E34"/>
                          </a:solidFill>
                          <a:effectLst/>
                        </a:rPr>
                        <a:t>Coating Deposited with a Novel Explosive Spray Coating</a:t>
                      </a:r>
                    </a:p>
                    <a:p>
                      <a:pPr fontAlgn="base"/>
                      <a:r>
                        <a:rPr lang="en-US" sz="1400" dirty="0">
                          <a:solidFill>
                            <a:srgbClr val="543E34"/>
                          </a:solidFill>
                          <a:effectLst/>
                        </a:rPr>
                        <a:t>Technique</a:t>
                      </a:r>
                      <a:endParaRPr lang="en-GB" sz="1400" dirty="0">
                        <a:solidFill>
                          <a:srgbClr val="543E34"/>
                        </a:solidFill>
                        <a:effectLst/>
                      </a:endParaRPr>
                    </a:p>
                  </a:txBody>
                  <a:tcPr/>
                </a:tc>
                <a:tc>
                  <a:txBody>
                    <a:bodyPr/>
                    <a:lstStyle/>
                    <a:p>
                      <a:pPr fontAlgn="base"/>
                      <a:r>
                        <a:rPr lang="en-GB" sz="1400" dirty="0">
                          <a:solidFill>
                            <a:srgbClr val="543E34"/>
                          </a:solidFill>
                          <a:effectLst/>
                        </a:rPr>
                        <a:t>Setup develop </a:t>
                      </a:r>
                    </a:p>
                  </a:txBody>
                  <a:tcPr/>
                </a:tc>
                <a:extLst>
                  <a:ext uri="{0D108BD9-81ED-4DB2-BD59-A6C34878D82A}">
                    <a16:rowId xmlns:a16="http://schemas.microsoft.com/office/drawing/2014/main" val="2009429117"/>
                  </a:ext>
                </a:extLst>
              </a:tr>
            </a:tbl>
          </a:graphicData>
        </a:graphic>
      </p:graphicFrame>
      <p:sp>
        <p:nvSpPr>
          <p:cNvPr id="6" name="TextBox 5">
            <a:extLst>
              <a:ext uri="{FF2B5EF4-FFF2-40B4-BE49-F238E27FC236}">
                <a16:creationId xmlns:a16="http://schemas.microsoft.com/office/drawing/2014/main" id="{8E16A183-2BAA-FC06-F311-B9C9B191EAF3}"/>
              </a:ext>
            </a:extLst>
          </p:cNvPr>
          <p:cNvSpPr txBox="1"/>
          <p:nvPr/>
        </p:nvSpPr>
        <p:spPr>
          <a:xfrm>
            <a:off x="-506257" y="943308"/>
            <a:ext cx="5898523"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4000" b="1" dirty="0">
                <a:ea typeface="+mn-lt"/>
                <a:cs typeface="+mn-lt"/>
              </a:rPr>
              <a:t>LITERATURE REVIEW</a:t>
            </a:r>
            <a:endParaRPr lang="en-US" dirty="0"/>
          </a:p>
        </p:txBody>
      </p:sp>
      <p:sp>
        <p:nvSpPr>
          <p:cNvPr id="2" name="Slide Number Placeholder 1">
            <a:extLst>
              <a:ext uri="{FF2B5EF4-FFF2-40B4-BE49-F238E27FC236}">
                <a16:creationId xmlns:a16="http://schemas.microsoft.com/office/drawing/2014/main" id="{C2D62588-9F8F-69D1-1977-3874E855C440}"/>
              </a:ext>
            </a:extLst>
          </p:cNvPr>
          <p:cNvSpPr>
            <a:spLocks noGrp="1"/>
          </p:cNvSpPr>
          <p:nvPr>
            <p:ph type="sldNum" sz="quarter" idx="12"/>
          </p:nvPr>
        </p:nvSpPr>
        <p:spPr/>
        <p:txBody>
          <a:bodyPr/>
          <a:lstStyle/>
          <a:p>
            <a:fld id="{48F63A3B-78C7-47BE-AE5E-E10140E04643}" type="slidenum">
              <a:rPr lang="en-US" smtClean="0"/>
              <a:t>6</a:t>
            </a:fld>
            <a:endParaRPr lang="en-US" dirty="0"/>
          </a:p>
        </p:txBody>
      </p:sp>
    </p:spTree>
    <p:extLst>
      <p:ext uri="{BB962C8B-B14F-4D97-AF65-F5344CB8AC3E}">
        <p14:creationId xmlns:p14="http://schemas.microsoft.com/office/powerpoint/2010/main" val="1896280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B219B-7E3A-7E84-6386-37313F0CFB09}"/>
              </a:ext>
            </a:extLst>
          </p:cNvPr>
          <p:cNvSpPr>
            <a:spLocks noGrp="1"/>
          </p:cNvSpPr>
          <p:nvPr>
            <p:ph type="title"/>
          </p:nvPr>
        </p:nvSpPr>
        <p:spPr>
          <a:xfrm>
            <a:off x="1500328" y="807509"/>
            <a:ext cx="10515600" cy="837124"/>
          </a:xfrm>
        </p:spPr>
        <p:txBody>
          <a:bodyPr>
            <a:normAutofit/>
          </a:bodyPr>
          <a:lstStyle/>
          <a:p>
            <a:r>
              <a:rPr lang="en-IN" sz="4000" b="1" dirty="0">
                <a:latin typeface="+mn-lt"/>
                <a:ea typeface="+mj-lt"/>
                <a:cs typeface="+mj-lt"/>
              </a:rPr>
              <a:t>OBJECTIVES</a:t>
            </a:r>
            <a:endParaRPr lang="en-US" sz="4000" dirty="0">
              <a:latin typeface="+mn-lt"/>
            </a:endParaRPr>
          </a:p>
        </p:txBody>
      </p:sp>
      <p:sp>
        <p:nvSpPr>
          <p:cNvPr id="4" name="TextBox 1">
            <a:extLst>
              <a:ext uri="{FF2B5EF4-FFF2-40B4-BE49-F238E27FC236}">
                <a16:creationId xmlns:a16="http://schemas.microsoft.com/office/drawing/2014/main" id="{AAEF993E-5DB0-985F-5AE3-94747774D9CF}"/>
              </a:ext>
            </a:extLst>
          </p:cNvPr>
          <p:cNvSpPr txBox="1"/>
          <p:nvPr/>
        </p:nvSpPr>
        <p:spPr>
          <a:xfrm>
            <a:off x="1443269" y="2028616"/>
            <a:ext cx="9305461" cy="2800767"/>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sz="2000" b="1" dirty="0">
              <a:solidFill>
                <a:schemeClr val="tx1">
                  <a:lumMod val="50000"/>
                </a:schemeClr>
              </a:solidFill>
              <a:cs typeface="Times New Roman"/>
            </a:endParaRPr>
          </a:p>
          <a:p>
            <a:pPr marL="285750" indent="-285750">
              <a:buFont typeface="Arial" panose="020B0604020202020204" pitchFamily="34" charset="0"/>
              <a:buChar char="•"/>
            </a:pPr>
            <a:r>
              <a:rPr lang="en-GB" sz="2000" b="1" dirty="0">
                <a:solidFill>
                  <a:schemeClr val="tx1">
                    <a:lumMod val="50000"/>
                  </a:schemeClr>
                </a:solidFill>
                <a:cs typeface="Times New Roman"/>
              </a:rPr>
              <a:t> </a:t>
            </a:r>
            <a:r>
              <a:rPr lang="en-GB" sz="2000" dirty="0">
                <a:solidFill>
                  <a:schemeClr val="tx1">
                    <a:lumMod val="50000"/>
                  </a:schemeClr>
                </a:solidFill>
                <a:cs typeface="Times New Roman"/>
              </a:rPr>
              <a:t>To deposit </a:t>
            </a:r>
            <a:r>
              <a:rPr lang="en-GB" sz="2000" b="1" dirty="0" err="1">
                <a:solidFill>
                  <a:schemeClr val="tx1">
                    <a:lumMod val="50000"/>
                  </a:schemeClr>
                </a:solidFill>
                <a:ea typeface="+mn-lt"/>
                <a:cs typeface="+mn-lt"/>
              </a:rPr>
              <a:t>Al₂O</a:t>
            </a:r>
            <a:r>
              <a:rPr lang="en-GB" sz="2000" b="1" dirty="0">
                <a:solidFill>
                  <a:schemeClr val="tx1">
                    <a:lumMod val="50000"/>
                  </a:schemeClr>
                </a:solidFill>
                <a:ea typeface="+mn-lt"/>
                <a:cs typeface="+mn-lt"/>
              </a:rPr>
              <a:t>₃</a:t>
            </a:r>
            <a:r>
              <a:rPr lang="en-GB" sz="2000" dirty="0">
                <a:solidFill>
                  <a:schemeClr val="tx1">
                    <a:lumMod val="50000"/>
                  </a:schemeClr>
                </a:solidFill>
                <a:ea typeface="+mn-lt"/>
                <a:cs typeface="+mn-lt"/>
              </a:rPr>
              <a:t> and </a:t>
            </a:r>
            <a:r>
              <a:rPr lang="en-GB" sz="2000" b="1" dirty="0">
                <a:solidFill>
                  <a:schemeClr val="tx1">
                    <a:lumMod val="50000"/>
                  </a:schemeClr>
                </a:solidFill>
                <a:ea typeface="+mn-lt"/>
                <a:cs typeface="Times New Roman"/>
              </a:rPr>
              <a:t>BaAl</a:t>
            </a:r>
            <a:r>
              <a:rPr lang="en-GB" sz="2000" b="1" baseline="-25000" dirty="0">
                <a:solidFill>
                  <a:schemeClr val="tx1">
                    <a:lumMod val="50000"/>
                  </a:schemeClr>
                </a:solidFill>
                <a:ea typeface="+mn-lt"/>
                <a:cs typeface="Times New Roman"/>
              </a:rPr>
              <a:t>2</a:t>
            </a:r>
            <a:r>
              <a:rPr lang="en-GB" sz="2000" b="1" dirty="0">
                <a:solidFill>
                  <a:schemeClr val="tx1">
                    <a:lumMod val="50000"/>
                  </a:schemeClr>
                </a:solidFill>
                <a:cs typeface="Times New Roman"/>
              </a:rPr>
              <a:t>O</a:t>
            </a:r>
            <a:r>
              <a:rPr lang="en-GB" sz="2000" b="1" baseline="-25000" dirty="0">
                <a:solidFill>
                  <a:schemeClr val="tx1">
                    <a:lumMod val="50000"/>
                  </a:schemeClr>
                </a:solidFill>
                <a:cs typeface="Times New Roman"/>
              </a:rPr>
              <a:t>4</a:t>
            </a:r>
            <a:r>
              <a:rPr lang="en-IN" sz="2000" dirty="0">
                <a:solidFill>
                  <a:schemeClr val="tx1">
                    <a:lumMod val="50000"/>
                  </a:schemeClr>
                </a:solidFill>
                <a:cs typeface="Times New Roman"/>
              </a:rPr>
              <a:t> </a:t>
            </a:r>
            <a:r>
              <a:rPr lang="en-GB" sz="2000" dirty="0">
                <a:solidFill>
                  <a:schemeClr val="tx1">
                    <a:lumMod val="50000"/>
                  </a:schemeClr>
                </a:solidFill>
                <a:cs typeface="Times New Roman"/>
              </a:rPr>
              <a:t>composite coating on steel substrate by varying the feedstock compositions and stand of distance(SOD).</a:t>
            </a:r>
          </a:p>
          <a:p>
            <a:pPr marL="285750" indent="-285750">
              <a:buFont typeface="Arial" panose="020B0604020202020204" pitchFamily="34" charset="0"/>
              <a:buChar char="•"/>
            </a:pPr>
            <a:endParaRPr lang="en-GB" sz="2000" dirty="0">
              <a:solidFill>
                <a:schemeClr val="tx1">
                  <a:lumMod val="50000"/>
                </a:schemeClr>
              </a:solidFill>
              <a:cs typeface="Times New Roman"/>
            </a:endParaRPr>
          </a:p>
          <a:p>
            <a:pPr marL="285750" indent="-285750">
              <a:buFont typeface="Arial" panose="020B0604020202020204" pitchFamily="34" charset="0"/>
              <a:buChar char="•"/>
            </a:pPr>
            <a:r>
              <a:rPr lang="en-GB" sz="2000" dirty="0">
                <a:solidFill>
                  <a:schemeClr val="tx1">
                    <a:lumMod val="50000"/>
                  </a:schemeClr>
                </a:solidFill>
                <a:cs typeface="Times New Roman"/>
              </a:rPr>
              <a:t>Study the properties and behaviour of the deposited coating.</a:t>
            </a:r>
          </a:p>
          <a:p>
            <a:r>
              <a:rPr lang="en-GB" sz="2000" dirty="0">
                <a:solidFill>
                  <a:schemeClr val="tx1">
                    <a:lumMod val="50000"/>
                  </a:schemeClr>
                </a:solidFill>
                <a:cs typeface="Times New Roman"/>
              </a:rPr>
              <a:t> </a:t>
            </a:r>
          </a:p>
          <a:p>
            <a:pPr marL="285750" indent="-285750">
              <a:buFont typeface="Arial" panose="020B0604020202020204" pitchFamily="34" charset="0"/>
              <a:buChar char="•"/>
            </a:pPr>
            <a:r>
              <a:rPr lang="en-US" altLang="en-GB" sz="2000" dirty="0">
                <a:solidFill>
                  <a:schemeClr val="tx1">
                    <a:lumMod val="50000"/>
                  </a:schemeClr>
                </a:solidFill>
                <a:cs typeface="Times New Roman"/>
              </a:rPr>
              <a:t>To predict mechanical properties using Multivariate linear regression</a:t>
            </a:r>
            <a:r>
              <a:rPr lang="en-US" altLang="en-GB" sz="2000" b="1" dirty="0">
                <a:solidFill>
                  <a:schemeClr val="tx1">
                    <a:lumMod val="50000"/>
                  </a:schemeClr>
                </a:solidFill>
                <a:cs typeface="Times New Roman"/>
              </a:rPr>
              <a:t>.</a:t>
            </a:r>
          </a:p>
          <a:p>
            <a:endParaRPr lang="en-IN" b="1" dirty="0">
              <a:solidFill>
                <a:srgbClr val="336699"/>
              </a:solidFill>
              <a:latin typeface="Times New Roman" panose="02020603050405020304" pitchFamily="18" charset="0"/>
              <a:cs typeface="Times New Roman" panose="02020603050405020304" pitchFamily="18" charset="0"/>
            </a:endParaRPr>
          </a:p>
          <a:p>
            <a:endParaRPr lang="en-IN" b="1" dirty="0">
              <a:solidFill>
                <a:srgbClr val="336699"/>
              </a:solidFill>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A911008A-D055-7598-8E59-AC3379F4227A}"/>
              </a:ext>
            </a:extLst>
          </p:cNvPr>
          <p:cNvSpPr>
            <a:spLocks noGrp="1"/>
          </p:cNvSpPr>
          <p:nvPr>
            <p:ph type="sldNum" sz="quarter" idx="12"/>
          </p:nvPr>
        </p:nvSpPr>
        <p:spPr/>
        <p:txBody>
          <a:bodyPr/>
          <a:lstStyle/>
          <a:p>
            <a:fld id="{48F63A3B-78C7-47BE-AE5E-E10140E04643}" type="slidenum">
              <a:rPr lang="en-US" smtClean="0"/>
              <a:t>7</a:t>
            </a:fld>
            <a:endParaRPr lang="en-US" dirty="0"/>
          </a:p>
        </p:txBody>
      </p:sp>
    </p:spTree>
    <p:extLst>
      <p:ext uri="{BB962C8B-B14F-4D97-AF65-F5344CB8AC3E}">
        <p14:creationId xmlns:p14="http://schemas.microsoft.com/office/powerpoint/2010/main" val="2952923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AECF22D2-2B16-C40D-AA90-609B5CD08B3D}"/>
              </a:ext>
            </a:extLst>
          </p:cNvPr>
          <p:cNvSpPr>
            <a:spLocks noGrp="1"/>
          </p:cNvSpPr>
          <p:nvPr>
            <p:ph type="sldNum" sz="quarter" idx="12"/>
          </p:nvPr>
        </p:nvSpPr>
        <p:spPr/>
        <p:txBody>
          <a:bodyPr/>
          <a:lstStyle/>
          <a:p>
            <a:fld id="{48F63A3B-78C7-47BE-AE5E-E10140E04643}" type="slidenum">
              <a:rPr lang="en-US" smtClean="0"/>
              <a:t>8</a:t>
            </a:fld>
            <a:endParaRPr lang="en-US" dirty="0"/>
          </a:p>
        </p:txBody>
      </p:sp>
      <p:graphicFrame>
        <p:nvGraphicFramePr>
          <p:cNvPr id="92" name="Diagram 91">
            <a:extLst>
              <a:ext uri="{FF2B5EF4-FFF2-40B4-BE49-F238E27FC236}">
                <a16:creationId xmlns:a16="http://schemas.microsoft.com/office/drawing/2014/main" id="{4DAA0FEE-9CDC-852D-08E4-8A2D9C69D35D}"/>
              </a:ext>
            </a:extLst>
          </p:cNvPr>
          <p:cNvGraphicFramePr/>
          <p:nvPr/>
        </p:nvGraphicFramePr>
        <p:xfrm>
          <a:off x="616974" y="500479"/>
          <a:ext cx="10467914" cy="14835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3" name="Slide Number Placeholder 3">
            <a:extLst>
              <a:ext uri="{FF2B5EF4-FFF2-40B4-BE49-F238E27FC236}">
                <a16:creationId xmlns:a16="http://schemas.microsoft.com/office/drawing/2014/main" id="{D36FEEAC-E528-8355-360F-B987D2CB9F73}"/>
              </a:ext>
            </a:extLst>
          </p:cNvPr>
          <p:cNvSpPr>
            <a:spLocks noGrp="1"/>
          </p:cNvSpPr>
          <p:nvPr/>
        </p:nvSpPr>
        <p:spPr bwMode="gray">
          <a:xfrm>
            <a:off x="531812" y="258011"/>
            <a:ext cx="649138" cy="38554"/>
          </a:xfrm>
          <a:prstGeom prst="rect">
            <a:avLst/>
          </a:prstGeom>
        </p:spPr>
        <p:txBody>
          <a:bodyPr vert="horz" lIns="91440" tIns="45720" rIns="91440" bIns="45720" rtlCol="0" anchor="ctr"/>
          <a:lstStyle>
            <a:defPPr>
              <a:defRPr lang="en-US"/>
            </a:defPPr>
            <a:lvl1pPr marL="0" algn="r" defTabSz="914400" rtl="0" eaLnBrk="1" latinLnBrk="0" hangingPunct="1">
              <a:defRPr sz="2000" kern="1200">
                <a:solidFill>
                  <a:srgbClr val="FE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cs typeface="Calibri"/>
            </a:endParaRPr>
          </a:p>
        </p:txBody>
      </p:sp>
      <p:sp>
        <p:nvSpPr>
          <p:cNvPr id="95" name="Arrow: Down 94">
            <a:extLst>
              <a:ext uri="{FF2B5EF4-FFF2-40B4-BE49-F238E27FC236}">
                <a16:creationId xmlns:a16="http://schemas.microsoft.com/office/drawing/2014/main" id="{E44F486A-25B3-F882-518D-13E2B204093E}"/>
              </a:ext>
            </a:extLst>
          </p:cNvPr>
          <p:cNvSpPr/>
          <p:nvPr/>
        </p:nvSpPr>
        <p:spPr>
          <a:xfrm>
            <a:off x="1352585" y="1653299"/>
            <a:ext cx="442452" cy="536849"/>
          </a:xfrm>
          <a:prstGeom prst="downArrow">
            <a:avLst/>
          </a:prstGeom>
          <a:solidFill>
            <a:srgbClr val="CCE2CB">
              <a:alpha val="16000"/>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IN"/>
          </a:p>
        </p:txBody>
      </p:sp>
      <p:sp>
        <p:nvSpPr>
          <p:cNvPr id="96" name="Arrow: Down 95">
            <a:extLst>
              <a:ext uri="{FF2B5EF4-FFF2-40B4-BE49-F238E27FC236}">
                <a16:creationId xmlns:a16="http://schemas.microsoft.com/office/drawing/2014/main" id="{3B48A7F3-6F04-32E4-D809-803E156564B9}"/>
              </a:ext>
            </a:extLst>
          </p:cNvPr>
          <p:cNvSpPr/>
          <p:nvPr/>
        </p:nvSpPr>
        <p:spPr>
          <a:xfrm>
            <a:off x="6574863" y="1670493"/>
            <a:ext cx="463433" cy="536849"/>
          </a:xfrm>
          <a:prstGeom prst="downArrow">
            <a:avLst/>
          </a:prstGeom>
          <a:solidFill>
            <a:srgbClr val="8FCACA">
              <a:alpha val="6000"/>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IN"/>
          </a:p>
        </p:txBody>
      </p:sp>
      <p:sp>
        <p:nvSpPr>
          <p:cNvPr id="97" name="Arrow: Down 96">
            <a:extLst>
              <a:ext uri="{FF2B5EF4-FFF2-40B4-BE49-F238E27FC236}">
                <a16:creationId xmlns:a16="http://schemas.microsoft.com/office/drawing/2014/main" id="{D21447D2-2B97-6C25-5662-C2965ADF685A}"/>
              </a:ext>
            </a:extLst>
          </p:cNvPr>
          <p:cNvSpPr/>
          <p:nvPr/>
        </p:nvSpPr>
        <p:spPr>
          <a:xfrm>
            <a:off x="3967114" y="1661487"/>
            <a:ext cx="435672" cy="536849"/>
          </a:xfrm>
          <a:prstGeom prst="downArrow">
            <a:avLst/>
          </a:prstGeom>
          <a:solidFill>
            <a:srgbClr val="ECD5E3">
              <a:alpha val="34000"/>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IN"/>
          </a:p>
        </p:txBody>
      </p:sp>
      <p:sp>
        <p:nvSpPr>
          <p:cNvPr id="98" name="Arrow: Down 97">
            <a:extLst>
              <a:ext uri="{FF2B5EF4-FFF2-40B4-BE49-F238E27FC236}">
                <a16:creationId xmlns:a16="http://schemas.microsoft.com/office/drawing/2014/main" id="{7D3D1B7F-33E3-98D8-0A3F-C275958F9B91}"/>
              </a:ext>
            </a:extLst>
          </p:cNvPr>
          <p:cNvSpPr/>
          <p:nvPr/>
        </p:nvSpPr>
        <p:spPr>
          <a:xfrm>
            <a:off x="10038440" y="1653300"/>
            <a:ext cx="395894" cy="560265"/>
          </a:xfrm>
          <a:prstGeom prst="downArrow">
            <a:avLst/>
          </a:prstGeom>
          <a:solidFill>
            <a:srgbClr val="F3B0C3">
              <a:alpha val="20000"/>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IN"/>
          </a:p>
        </p:txBody>
      </p:sp>
      <p:sp>
        <p:nvSpPr>
          <p:cNvPr id="99" name="TextBox 8">
            <a:extLst>
              <a:ext uri="{FF2B5EF4-FFF2-40B4-BE49-F238E27FC236}">
                <a16:creationId xmlns:a16="http://schemas.microsoft.com/office/drawing/2014/main" id="{2F12B3F4-B347-051D-33D0-5232DBD6502F}"/>
              </a:ext>
            </a:extLst>
          </p:cNvPr>
          <p:cNvSpPr txBox="1"/>
          <p:nvPr/>
        </p:nvSpPr>
        <p:spPr>
          <a:xfrm>
            <a:off x="2515306" y="86493"/>
            <a:ext cx="6344652" cy="41549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2800" b="1">
                <a:latin typeface="Gill Sans Nova" panose="020B0602020104020203" pitchFamily="34" charset="0"/>
              </a:rPr>
              <a:t>MATERIALS AND METHODS</a:t>
            </a:r>
          </a:p>
        </p:txBody>
      </p:sp>
      <p:graphicFrame>
        <p:nvGraphicFramePr>
          <p:cNvPr id="106" name="Table 105">
            <a:extLst>
              <a:ext uri="{FF2B5EF4-FFF2-40B4-BE49-F238E27FC236}">
                <a16:creationId xmlns:a16="http://schemas.microsoft.com/office/drawing/2014/main" id="{C1E3FBFB-69B1-DA44-A53F-C380BE2A9F5F}"/>
              </a:ext>
            </a:extLst>
          </p:cNvPr>
          <p:cNvGraphicFramePr>
            <a:graphicFrameLocks noGrp="1"/>
          </p:cNvGraphicFramePr>
          <p:nvPr>
            <p:extLst>
              <p:ext uri="{D42A27DB-BD31-4B8C-83A1-F6EECF244321}">
                <p14:modId xmlns:p14="http://schemas.microsoft.com/office/powerpoint/2010/main" val="4250453335"/>
              </p:ext>
            </p:extLst>
          </p:nvPr>
        </p:nvGraphicFramePr>
        <p:xfrm>
          <a:off x="454356" y="2215749"/>
          <a:ext cx="2762250" cy="3672840"/>
        </p:xfrm>
        <a:graphic>
          <a:graphicData uri="http://schemas.openxmlformats.org/drawingml/2006/table">
            <a:tbl>
              <a:tblPr firstRow="1" bandRow="1">
                <a:tableStyleId>{5C22544A-7EE6-4342-B048-85BDC9FD1C3A}</a:tableStyleId>
              </a:tblPr>
              <a:tblGrid>
                <a:gridCol w="1047750">
                  <a:extLst>
                    <a:ext uri="{9D8B030D-6E8A-4147-A177-3AD203B41FA5}">
                      <a16:colId xmlns:a16="http://schemas.microsoft.com/office/drawing/2014/main" val="2626365973"/>
                    </a:ext>
                  </a:extLst>
                </a:gridCol>
                <a:gridCol w="1714500">
                  <a:extLst>
                    <a:ext uri="{9D8B030D-6E8A-4147-A177-3AD203B41FA5}">
                      <a16:colId xmlns:a16="http://schemas.microsoft.com/office/drawing/2014/main" val="2681633345"/>
                    </a:ext>
                  </a:extLst>
                </a:gridCol>
              </a:tblGrid>
              <a:tr h="700239">
                <a:tc gridSpan="2">
                  <a:txBody>
                    <a:bodyPr/>
                    <a:lstStyle/>
                    <a:p>
                      <a:pPr fontAlgn="base"/>
                      <a:r>
                        <a:rPr lang="en-GB" sz="2000" dirty="0">
                          <a:effectLst/>
                        </a:rPr>
                        <a:t>Substrate​</a:t>
                      </a:r>
                      <a:endParaRPr lang="en-GB" dirty="0">
                        <a:effectLst/>
                      </a:endParaRPr>
                    </a:p>
                    <a:p>
                      <a:pPr fontAlgn="base"/>
                      <a:r>
                        <a:rPr lang="en-GB" sz="2000" dirty="0">
                          <a:effectLst/>
                        </a:rPr>
                        <a:t>AISI 1020  Flat ​</a:t>
                      </a:r>
                      <a:endParaRPr lang="en-GB" dirty="0">
                        <a:effectLst/>
                      </a:endParaRPr>
                    </a:p>
                    <a:p>
                      <a:pPr fontAlgn="base"/>
                      <a:r>
                        <a:rPr lang="en-GB" sz="2000" dirty="0">
                          <a:effectLst/>
                        </a:rPr>
                        <a:t>​</a:t>
                      </a:r>
                      <a:endParaRPr lang="en-GB" dirty="0">
                        <a:solidFill>
                          <a:srgbClr val="543E34"/>
                        </a:solidFill>
                        <a:effectLst/>
                      </a:endParaRPr>
                    </a:p>
                  </a:txBody>
                  <a:tcPr/>
                </a:tc>
                <a:tc hMerge="1">
                  <a:txBody>
                    <a:bodyPr/>
                    <a:lstStyle/>
                    <a:p>
                      <a:endParaRPr lang="en-US"/>
                    </a:p>
                  </a:txBody>
                  <a:tcPr/>
                </a:tc>
                <a:extLst>
                  <a:ext uri="{0D108BD9-81ED-4DB2-BD59-A6C34878D82A}">
                    <a16:rowId xmlns:a16="http://schemas.microsoft.com/office/drawing/2014/main" val="2685670394"/>
                  </a:ext>
                </a:extLst>
              </a:tr>
              <a:tr h="685800">
                <a:tc>
                  <a:txBody>
                    <a:bodyPr/>
                    <a:lstStyle/>
                    <a:p>
                      <a:pPr fontAlgn="base"/>
                      <a:r>
                        <a:rPr lang="en-US" sz="2000">
                          <a:effectLst/>
                        </a:rPr>
                        <a:t>Element​</a:t>
                      </a:r>
                      <a:endParaRPr lang="en-US">
                        <a:solidFill>
                          <a:srgbClr val="543E34"/>
                        </a:solidFill>
                        <a:effectLst/>
                      </a:endParaRPr>
                    </a:p>
                  </a:txBody>
                  <a:tcPr/>
                </a:tc>
                <a:tc>
                  <a:txBody>
                    <a:bodyPr/>
                    <a:lstStyle/>
                    <a:p>
                      <a:pPr fontAlgn="base"/>
                      <a:r>
                        <a:rPr lang="en-US" sz="2000">
                          <a:effectLst/>
                        </a:rPr>
                        <a:t>Wt.(%)​</a:t>
                      </a:r>
                      <a:endParaRPr lang="en-US">
                        <a:solidFill>
                          <a:srgbClr val="543E34"/>
                        </a:solidFill>
                        <a:effectLst/>
                      </a:endParaRPr>
                    </a:p>
                  </a:txBody>
                  <a:tcPr/>
                </a:tc>
                <a:extLst>
                  <a:ext uri="{0D108BD9-81ED-4DB2-BD59-A6C34878D82A}">
                    <a16:rowId xmlns:a16="http://schemas.microsoft.com/office/drawing/2014/main" val="3623052506"/>
                  </a:ext>
                </a:extLst>
              </a:tr>
              <a:tr h="390525">
                <a:tc>
                  <a:txBody>
                    <a:bodyPr/>
                    <a:lstStyle/>
                    <a:p>
                      <a:pPr fontAlgn="base"/>
                      <a:r>
                        <a:rPr lang="en-US" sz="2000">
                          <a:effectLst/>
                        </a:rPr>
                        <a:t>Fe ​</a:t>
                      </a:r>
                      <a:endParaRPr lang="en-US">
                        <a:solidFill>
                          <a:srgbClr val="543E34"/>
                        </a:solidFill>
                        <a:effectLst/>
                      </a:endParaRPr>
                    </a:p>
                  </a:txBody>
                  <a:tcPr/>
                </a:tc>
                <a:tc>
                  <a:txBody>
                    <a:bodyPr/>
                    <a:lstStyle/>
                    <a:p>
                      <a:pPr fontAlgn="base"/>
                      <a:r>
                        <a:rPr lang="en-US" sz="2000">
                          <a:effectLst/>
                        </a:rPr>
                        <a:t>99.08-99.53​</a:t>
                      </a:r>
                      <a:endParaRPr lang="en-US">
                        <a:solidFill>
                          <a:srgbClr val="543E34"/>
                        </a:solidFill>
                        <a:effectLst/>
                      </a:endParaRPr>
                    </a:p>
                  </a:txBody>
                  <a:tcPr/>
                </a:tc>
                <a:extLst>
                  <a:ext uri="{0D108BD9-81ED-4DB2-BD59-A6C34878D82A}">
                    <a16:rowId xmlns:a16="http://schemas.microsoft.com/office/drawing/2014/main" val="1190262174"/>
                  </a:ext>
                </a:extLst>
              </a:tr>
              <a:tr h="390525">
                <a:tc>
                  <a:txBody>
                    <a:bodyPr/>
                    <a:lstStyle/>
                    <a:p>
                      <a:pPr fontAlgn="base"/>
                      <a:r>
                        <a:rPr lang="en-US" sz="2000">
                          <a:effectLst/>
                        </a:rPr>
                        <a:t>Mn​</a:t>
                      </a:r>
                      <a:endParaRPr lang="en-US">
                        <a:solidFill>
                          <a:srgbClr val="543E34"/>
                        </a:solidFill>
                        <a:effectLst/>
                      </a:endParaRPr>
                    </a:p>
                  </a:txBody>
                  <a:tcPr/>
                </a:tc>
                <a:tc>
                  <a:txBody>
                    <a:bodyPr/>
                    <a:lstStyle/>
                    <a:p>
                      <a:pPr fontAlgn="base"/>
                      <a:r>
                        <a:rPr lang="en-US" sz="2000">
                          <a:effectLst/>
                        </a:rPr>
                        <a:t>0.30-0.60​</a:t>
                      </a:r>
                      <a:endParaRPr lang="en-US">
                        <a:solidFill>
                          <a:srgbClr val="543E34"/>
                        </a:solidFill>
                        <a:effectLst/>
                      </a:endParaRPr>
                    </a:p>
                  </a:txBody>
                  <a:tcPr/>
                </a:tc>
                <a:extLst>
                  <a:ext uri="{0D108BD9-81ED-4DB2-BD59-A6C34878D82A}">
                    <a16:rowId xmlns:a16="http://schemas.microsoft.com/office/drawing/2014/main" val="3851318032"/>
                  </a:ext>
                </a:extLst>
              </a:tr>
              <a:tr h="390525">
                <a:tc>
                  <a:txBody>
                    <a:bodyPr/>
                    <a:lstStyle/>
                    <a:p>
                      <a:pPr fontAlgn="base"/>
                      <a:r>
                        <a:rPr lang="en-US" sz="2000">
                          <a:effectLst/>
                        </a:rPr>
                        <a:t>C​</a:t>
                      </a:r>
                      <a:endParaRPr lang="en-US">
                        <a:solidFill>
                          <a:srgbClr val="543E34"/>
                        </a:solidFill>
                        <a:effectLst/>
                      </a:endParaRPr>
                    </a:p>
                  </a:txBody>
                  <a:tcPr/>
                </a:tc>
                <a:tc>
                  <a:txBody>
                    <a:bodyPr/>
                    <a:lstStyle/>
                    <a:p>
                      <a:pPr fontAlgn="base"/>
                      <a:r>
                        <a:rPr lang="en-US" sz="2000">
                          <a:effectLst/>
                        </a:rPr>
                        <a:t>0.170-0.230​</a:t>
                      </a:r>
                      <a:endParaRPr lang="en-US">
                        <a:solidFill>
                          <a:srgbClr val="543E34"/>
                        </a:solidFill>
                        <a:effectLst/>
                      </a:endParaRPr>
                    </a:p>
                  </a:txBody>
                  <a:tcPr/>
                </a:tc>
                <a:extLst>
                  <a:ext uri="{0D108BD9-81ED-4DB2-BD59-A6C34878D82A}">
                    <a16:rowId xmlns:a16="http://schemas.microsoft.com/office/drawing/2014/main" val="3252577216"/>
                  </a:ext>
                </a:extLst>
              </a:tr>
              <a:tr h="390525">
                <a:tc>
                  <a:txBody>
                    <a:bodyPr/>
                    <a:lstStyle/>
                    <a:p>
                      <a:pPr fontAlgn="base"/>
                      <a:r>
                        <a:rPr lang="en-US" sz="2000">
                          <a:effectLst/>
                        </a:rPr>
                        <a:t>S​</a:t>
                      </a:r>
                      <a:endParaRPr lang="en-US">
                        <a:solidFill>
                          <a:srgbClr val="543E34"/>
                        </a:solidFill>
                        <a:effectLst/>
                      </a:endParaRPr>
                    </a:p>
                  </a:txBody>
                  <a:tcPr/>
                </a:tc>
                <a:tc>
                  <a:txBody>
                    <a:bodyPr/>
                    <a:lstStyle/>
                    <a:p>
                      <a:pPr fontAlgn="base"/>
                      <a:r>
                        <a:rPr lang="en-US" sz="2000">
                          <a:effectLst/>
                        </a:rPr>
                        <a:t> &lt;0.05​</a:t>
                      </a:r>
                      <a:endParaRPr lang="en-US">
                        <a:solidFill>
                          <a:srgbClr val="543E34"/>
                        </a:solidFill>
                        <a:effectLst/>
                      </a:endParaRPr>
                    </a:p>
                  </a:txBody>
                  <a:tcPr/>
                </a:tc>
                <a:extLst>
                  <a:ext uri="{0D108BD9-81ED-4DB2-BD59-A6C34878D82A}">
                    <a16:rowId xmlns:a16="http://schemas.microsoft.com/office/drawing/2014/main" val="2531039478"/>
                  </a:ext>
                </a:extLst>
              </a:tr>
              <a:tr h="390525">
                <a:tc>
                  <a:txBody>
                    <a:bodyPr/>
                    <a:lstStyle/>
                    <a:p>
                      <a:pPr fontAlgn="base"/>
                      <a:r>
                        <a:rPr lang="en-US" sz="2000">
                          <a:effectLst/>
                        </a:rPr>
                        <a:t>P​</a:t>
                      </a:r>
                      <a:endParaRPr lang="en-US">
                        <a:solidFill>
                          <a:srgbClr val="543E34"/>
                        </a:solidFill>
                        <a:effectLst/>
                      </a:endParaRPr>
                    </a:p>
                  </a:txBody>
                  <a:tcPr/>
                </a:tc>
                <a:tc>
                  <a:txBody>
                    <a:bodyPr/>
                    <a:lstStyle/>
                    <a:p>
                      <a:pPr fontAlgn="base"/>
                      <a:r>
                        <a:rPr lang="en-US" sz="2000" dirty="0">
                          <a:effectLst/>
                        </a:rPr>
                        <a:t>&lt;0.04​</a:t>
                      </a:r>
                      <a:endParaRPr lang="en-US" dirty="0">
                        <a:solidFill>
                          <a:srgbClr val="543E34"/>
                        </a:solidFill>
                        <a:effectLst/>
                      </a:endParaRPr>
                    </a:p>
                  </a:txBody>
                  <a:tcPr/>
                </a:tc>
                <a:extLst>
                  <a:ext uri="{0D108BD9-81ED-4DB2-BD59-A6C34878D82A}">
                    <a16:rowId xmlns:a16="http://schemas.microsoft.com/office/drawing/2014/main" val="2382915800"/>
                  </a:ext>
                </a:extLst>
              </a:tr>
            </a:tbl>
          </a:graphicData>
        </a:graphic>
      </p:graphicFrame>
      <p:graphicFrame>
        <p:nvGraphicFramePr>
          <p:cNvPr id="109" name="Table 108">
            <a:extLst>
              <a:ext uri="{FF2B5EF4-FFF2-40B4-BE49-F238E27FC236}">
                <a16:creationId xmlns:a16="http://schemas.microsoft.com/office/drawing/2014/main" id="{32DC597B-D655-A369-3060-66887453A8D1}"/>
              </a:ext>
            </a:extLst>
          </p:cNvPr>
          <p:cNvGraphicFramePr>
            <a:graphicFrameLocks noGrp="1"/>
          </p:cNvGraphicFramePr>
          <p:nvPr>
            <p:extLst>
              <p:ext uri="{D42A27DB-BD31-4B8C-83A1-F6EECF244321}">
                <p14:modId xmlns:p14="http://schemas.microsoft.com/office/powerpoint/2010/main" val="2644877476"/>
              </p:ext>
            </p:extLst>
          </p:nvPr>
        </p:nvGraphicFramePr>
        <p:xfrm>
          <a:off x="5413733" y="2207342"/>
          <a:ext cx="3724275" cy="4074610"/>
        </p:xfrm>
        <a:graphic>
          <a:graphicData uri="http://schemas.openxmlformats.org/drawingml/2006/table">
            <a:tbl>
              <a:tblPr firstRow="1" bandRow="1">
                <a:tableStyleId>{5C22544A-7EE6-4342-B048-85BDC9FD1C3A}</a:tableStyleId>
              </a:tblPr>
              <a:tblGrid>
                <a:gridCol w="2000250">
                  <a:extLst>
                    <a:ext uri="{9D8B030D-6E8A-4147-A177-3AD203B41FA5}">
                      <a16:colId xmlns:a16="http://schemas.microsoft.com/office/drawing/2014/main" val="2537601041"/>
                    </a:ext>
                  </a:extLst>
                </a:gridCol>
                <a:gridCol w="1724025">
                  <a:extLst>
                    <a:ext uri="{9D8B030D-6E8A-4147-A177-3AD203B41FA5}">
                      <a16:colId xmlns:a16="http://schemas.microsoft.com/office/drawing/2014/main" val="1662049517"/>
                    </a:ext>
                  </a:extLst>
                </a:gridCol>
              </a:tblGrid>
              <a:tr h="405580">
                <a:tc gridSpan="2">
                  <a:txBody>
                    <a:bodyPr/>
                    <a:lstStyle/>
                    <a:p>
                      <a:pPr fontAlgn="base"/>
                      <a:r>
                        <a:rPr lang="en-GB" sz="2000" dirty="0">
                          <a:effectLst/>
                        </a:rPr>
                        <a:t>Table: Grit blasting  parameters ​</a:t>
                      </a:r>
                      <a:endParaRPr lang="en-GB" dirty="0">
                        <a:solidFill>
                          <a:srgbClr val="543E34"/>
                        </a:solidFill>
                        <a:effectLst/>
                      </a:endParaRPr>
                    </a:p>
                  </a:txBody>
                  <a:tcPr/>
                </a:tc>
                <a:tc hMerge="1">
                  <a:txBody>
                    <a:bodyPr/>
                    <a:lstStyle/>
                    <a:p>
                      <a:endParaRPr lang="en-US"/>
                    </a:p>
                  </a:txBody>
                  <a:tcPr/>
                </a:tc>
                <a:extLst>
                  <a:ext uri="{0D108BD9-81ED-4DB2-BD59-A6C34878D82A}">
                    <a16:rowId xmlns:a16="http://schemas.microsoft.com/office/drawing/2014/main" val="1459045462"/>
                  </a:ext>
                </a:extLst>
              </a:tr>
              <a:tr h="647700">
                <a:tc>
                  <a:txBody>
                    <a:bodyPr/>
                    <a:lstStyle/>
                    <a:p>
                      <a:pPr fontAlgn="base"/>
                      <a:r>
                        <a:rPr lang="en-GB" sz="2000">
                          <a:effectLst/>
                        </a:rPr>
                        <a:t>Grit type &amp; Size​</a:t>
                      </a:r>
                      <a:endParaRPr lang="en-GB">
                        <a:solidFill>
                          <a:srgbClr val="543E34"/>
                        </a:solidFill>
                        <a:effectLst/>
                      </a:endParaRPr>
                    </a:p>
                  </a:txBody>
                  <a:tcPr/>
                </a:tc>
                <a:tc>
                  <a:txBody>
                    <a:bodyPr/>
                    <a:lstStyle/>
                    <a:p>
                      <a:pPr fontAlgn="base"/>
                      <a:r>
                        <a:rPr lang="en-GB" sz="2000">
                          <a:effectLst/>
                        </a:rPr>
                        <a:t>Alumina, 24 mesh ​</a:t>
                      </a:r>
                      <a:endParaRPr lang="en-GB">
                        <a:solidFill>
                          <a:srgbClr val="543E34"/>
                        </a:solidFill>
                        <a:effectLst/>
                      </a:endParaRPr>
                    </a:p>
                  </a:txBody>
                  <a:tcPr/>
                </a:tc>
                <a:extLst>
                  <a:ext uri="{0D108BD9-81ED-4DB2-BD59-A6C34878D82A}">
                    <a16:rowId xmlns:a16="http://schemas.microsoft.com/office/drawing/2014/main" val="2043369167"/>
                  </a:ext>
                </a:extLst>
              </a:tr>
              <a:tr h="809625">
                <a:tc>
                  <a:txBody>
                    <a:bodyPr/>
                    <a:lstStyle/>
                    <a:p>
                      <a:pPr fontAlgn="base"/>
                      <a:r>
                        <a:rPr lang="en-GB" sz="2000">
                          <a:effectLst/>
                        </a:rPr>
                        <a:t>Blasting pressure (kgf/cm</a:t>
                      </a:r>
                      <a:r>
                        <a:rPr lang="en-GB" sz="1300" baseline="30000">
                          <a:effectLst/>
                        </a:rPr>
                        <a:t>2</a:t>
                      </a:r>
                      <a:r>
                        <a:rPr lang="en-GB" sz="2000">
                          <a:effectLst/>
                        </a:rPr>
                        <a:t>)​</a:t>
                      </a:r>
                      <a:endParaRPr lang="en-GB">
                        <a:solidFill>
                          <a:srgbClr val="543E34"/>
                        </a:solidFill>
                        <a:effectLst/>
                      </a:endParaRPr>
                    </a:p>
                  </a:txBody>
                  <a:tcPr/>
                </a:tc>
                <a:tc>
                  <a:txBody>
                    <a:bodyPr/>
                    <a:lstStyle/>
                    <a:p>
                      <a:pPr fontAlgn="base"/>
                      <a:r>
                        <a:rPr lang="en-GB" sz="2000">
                          <a:effectLst/>
                        </a:rPr>
                        <a:t>5​</a:t>
                      </a:r>
                      <a:endParaRPr lang="en-GB">
                        <a:solidFill>
                          <a:srgbClr val="543E34"/>
                        </a:solidFill>
                        <a:effectLst/>
                      </a:endParaRPr>
                    </a:p>
                  </a:txBody>
                  <a:tcPr/>
                </a:tc>
                <a:extLst>
                  <a:ext uri="{0D108BD9-81ED-4DB2-BD59-A6C34878D82A}">
                    <a16:rowId xmlns:a16="http://schemas.microsoft.com/office/drawing/2014/main" val="820518413"/>
                  </a:ext>
                </a:extLst>
              </a:tr>
              <a:tr h="809625">
                <a:tc>
                  <a:txBody>
                    <a:bodyPr/>
                    <a:lstStyle/>
                    <a:p>
                      <a:pPr fontAlgn="base"/>
                      <a:r>
                        <a:rPr lang="en-GB" sz="2000">
                          <a:effectLst/>
                        </a:rPr>
                        <a:t>Blasting Time (Minutes)​</a:t>
                      </a:r>
                      <a:endParaRPr lang="en-GB">
                        <a:solidFill>
                          <a:srgbClr val="543E34"/>
                        </a:solidFill>
                        <a:effectLst/>
                      </a:endParaRPr>
                    </a:p>
                  </a:txBody>
                  <a:tcPr/>
                </a:tc>
                <a:tc>
                  <a:txBody>
                    <a:bodyPr/>
                    <a:lstStyle/>
                    <a:p>
                      <a:pPr fontAlgn="base"/>
                      <a:r>
                        <a:rPr lang="en-GB" sz="2000">
                          <a:effectLst/>
                        </a:rPr>
                        <a:t>1​</a:t>
                      </a:r>
                      <a:endParaRPr lang="en-GB">
                        <a:solidFill>
                          <a:srgbClr val="543E34"/>
                        </a:solidFill>
                        <a:effectLst/>
                      </a:endParaRPr>
                    </a:p>
                  </a:txBody>
                  <a:tcPr/>
                </a:tc>
                <a:extLst>
                  <a:ext uri="{0D108BD9-81ED-4DB2-BD59-A6C34878D82A}">
                    <a16:rowId xmlns:a16="http://schemas.microsoft.com/office/drawing/2014/main" val="2893808413"/>
                  </a:ext>
                </a:extLst>
              </a:tr>
              <a:tr h="647700">
                <a:tc>
                  <a:txBody>
                    <a:bodyPr/>
                    <a:lstStyle/>
                    <a:p>
                      <a:pPr fontAlgn="base"/>
                      <a:r>
                        <a:rPr lang="en-GB" sz="2000">
                          <a:effectLst/>
                        </a:rPr>
                        <a:t>Stand off distance(mm)​</a:t>
                      </a:r>
                      <a:endParaRPr lang="en-GB">
                        <a:solidFill>
                          <a:srgbClr val="543E34"/>
                        </a:solidFill>
                        <a:effectLst/>
                      </a:endParaRPr>
                    </a:p>
                  </a:txBody>
                  <a:tcPr/>
                </a:tc>
                <a:tc>
                  <a:txBody>
                    <a:bodyPr/>
                    <a:lstStyle/>
                    <a:p>
                      <a:pPr fontAlgn="base"/>
                      <a:r>
                        <a:rPr lang="en-GB" sz="2000">
                          <a:effectLst/>
                        </a:rPr>
                        <a:t>100 ​</a:t>
                      </a:r>
                      <a:endParaRPr lang="en-GB">
                        <a:solidFill>
                          <a:srgbClr val="543E34"/>
                        </a:solidFill>
                        <a:effectLst/>
                      </a:endParaRPr>
                    </a:p>
                  </a:txBody>
                  <a:tcPr/>
                </a:tc>
                <a:extLst>
                  <a:ext uri="{0D108BD9-81ED-4DB2-BD59-A6C34878D82A}">
                    <a16:rowId xmlns:a16="http://schemas.microsoft.com/office/drawing/2014/main" val="3446628072"/>
                  </a:ext>
                </a:extLst>
              </a:tr>
              <a:tr h="647700">
                <a:tc>
                  <a:txBody>
                    <a:bodyPr/>
                    <a:lstStyle/>
                    <a:p>
                      <a:pPr fontAlgn="base"/>
                      <a:r>
                        <a:rPr lang="en-GB" sz="2000" dirty="0">
                          <a:effectLst/>
                        </a:rPr>
                        <a:t>Roughness​</a:t>
                      </a:r>
                      <a:endParaRPr lang="en-GB" dirty="0">
                        <a:solidFill>
                          <a:srgbClr val="543E34"/>
                        </a:solidFill>
                        <a:effectLst/>
                      </a:endParaRPr>
                    </a:p>
                  </a:txBody>
                  <a:tcPr/>
                </a:tc>
                <a:tc>
                  <a:txBody>
                    <a:bodyPr/>
                    <a:lstStyle/>
                    <a:p>
                      <a:pPr fontAlgn="base"/>
                      <a:r>
                        <a:rPr lang="el-GR" sz="2000" dirty="0">
                          <a:effectLst/>
                        </a:rPr>
                        <a:t>5-7 μ</a:t>
                      </a:r>
                      <a:r>
                        <a:rPr lang="en-GB" sz="2000" dirty="0">
                          <a:effectLst/>
                        </a:rPr>
                        <a:t>m​</a:t>
                      </a:r>
                      <a:endParaRPr lang="en-GB" dirty="0">
                        <a:solidFill>
                          <a:srgbClr val="543E34"/>
                        </a:solidFill>
                        <a:effectLst/>
                      </a:endParaRPr>
                    </a:p>
                  </a:txBody>
                  <a:tcPr/>
                </a:tc>
                <a:extLst>
                  <a:ext uri="{0D108BD9-81ED-4DB2-BD59-A6C34878D82A}">
                    <a16:rowId xmlns:a16="http://schemas.microsoft.com/office/drawing/2014/main" val="4163231766"/>
                  </a:ext>
                </a:extLst>
              </a:tr>
            </a:tbl>
          </a:graphicData>
        </a:graphic>
      </p:graphicFrame>
      <p:graphicFrame>
        <p:nvGraphicFramePr>
          <p:cNvPr id="111" name="Table 110">
            <a:extLst>
              <a:ext uri="{FF2B5EF4-FFF2-40B4-BE49-F238E27FC236}">
                <a16:creationId xmlns:a16="http://schemas.microsoft.com/office/drawing/2014/main" id="{55280B82-30BE-F269-CB3E-078D2826CC18}"/>
              </a:ext>
            </a:extLst>
          </p:cNvPr>
          <p:cNvGraphicFramePr>
            <a:graphicFrameLocks noGrp="1"/>
          </p:cNvGraphicFramePr>
          <p:nvPr>
            <p:extLst>
              <p:ext uri="{D42A27DB-BD31-4B8C-83A1-F6EECF244321}">
                <p14:modId xmlns:p14="http://schemas.microsoft.com/office/powerpoint/2010/main" val="2963452821"/>
              </p:ext>
            </p:extLst>
          </p:nvPr>
        </p:nvGraphicFramePr>
        <p:xfrm>
          <a:off x="9107129" y="2205057"/>
          <a:ext cx="3019425" cy="1847112"/>
        </p:xfrm>
        <a:graphic>
          <a:graphicData uri="http://schemas.openxmlformats.org/drawingml/2006/table">
            <a:tbl>
              <a:tblPr firstRow="1" bandRow="1">
                <a:tableStyleId>{5C22544A-7EE6-4342-B048-85BDC9FD1C3A}</a:tableStyleId>
              </a:tblPr>
              <a:tblGrid>
                <a:gridCol w="2181225">
                  <a:extLst>
                    <a:ext uri="{9D8B030D-6E8A-4147-A177-3AD203B41FA5}">
                      <a16:colId xmlns:a16="http://schemas.microsoft.com/office/drawing/2014/main" val="1655040777"/>
                    </a:ext>
                  </a:extLst>
                </a:gridCol>
                <a:gridCol w="838200">
                  <a:extLst>
                    <a:ext uri="{9D8B030D-6E8A-4147-A177-3AD203B41FA5}">
                      <a16:colId xmlns:a16="http://schemas.microsoft.com/office/drawing/2014/main" val="1338266634"/>
                    </a:ext>
                  </a:extLst>
                </a:gridCol>
              </a:tblGrid>
              <a:tr h="1050822">
                <a:tc gridSpan="2">
                  <a:txBody>
                    <a:bodyPr/>
                    <a:lstStyle/>
                    <a:p>
                      <a:pPr fontAlgn="base"/>
                      <a:r>
                        <a:rPr lang="en-GB" sz="2000" dirty="0">
                          <a:effectLst/>
                        </a:rPr>
                        <a:t>Table: Substrate preheating parameters (muffle furnace)​</a:t>
                      </a:r>
                      <a:endParaRPr lang="en-GB" dirty="0">
                        <a:solidFill>
                          <a:srgbClr val="543E34"/>
                        </a:solidFill>
                        <a:effectLst/>
                      </a:endParaRPr>
                    </a:p>
                  </a:txBody>
                  <a:tcPr/>
                </a:tc>
                <a:tc hMerge="1">
                  <a:txBody>
                    <a:bodyPr/>
                    <a:lstStyle/>
                    <a:p>
                      <a:endParaRPr lang="en-US"/>
                    </a:p>
                  </a:txBody>
                  <a:tcPr/>
                </a:tc>
                <a:extLst>
                  <a:ext uri="{0D108BD9-81ED-4DB2-BD59-A6C34878D82A}">
                    <a16:rowId xmlns:a16="http://schemas.microsoft.com/office/drawing/2014/main" val="528388902"/>
                  </a:ext>
                </a:extLst>
              </a:tr>
              <a:tr h="390525">
                <a:tc>
                  <a:txBody>
                    <a:bodyPr/>
                    <a:lstStyle/>
                    <a:p>
                      <a:pPr fontAlgn="base"/>
                      <a:r>
                        <a:rPr lang="en-GB" sz="2000">
                          <a:effectLst/>
                        </a:rPr>
                        <a:t>Time (min.)​</a:t>
                      </a:r>
                      <a:endParaRPr lang="en-GB">
                        <a:solidFill>
                          <a:srgbClr val="543E34"/>
                        </a:solidFill>
                        <a:effectLst/>
                      </a:endParaRPr>
                    </a:p>
                  </a:txBody>
                  <a:tcPr/>
                </a:tc>
                <a:tc>
                  <a:txBody>
                    <a:bodyPr/>
                    <a:lstStyle/>
                    <a:p>
                      <a:pPr fontAlgn="base"/>
                      <a:r>
                        <a:rPr lang="en-GB" sz="2000">
                          <a:effectLst/>
                        </a:rPr>
                        <a:t>15 ​</a:t>
                      </a:r>
                      <a:endParaRPr lang="en-GB">
                        <a:solidFill>
                          <a:srgbClr val="543E34"/>
                        </a:solidFill>
                        <a:effectLst/>
                      </a:endParaRPr>
                    </a:p>
                  </a:txBody>
                  <a:tcPr/>
                </a:tc>
                <a:extLst>
                  <a:ext uri="{0D108BD9-81ED-4DB2-BD59-A6C34878D82A}">
                    <a16:rowId xmlns:a16="http://schemas.microsoft.com/office/drawing/2014/main" val="30105887"/>
                  </a:ext>
                </a:extLst>
              </a:tr>
              <a:tr h="400050">
                <a:tc>
                  <a:txBody>
                    <a:bodyPr/>
                    <a:lstStyle/>
                    <a:p>
                      <a:pPr fontAlgn="base"/>
                      <a:r>
                        <a:rPr lang="en-GB" sz="2000" dirty="0">
                          <a:effectLst/>
                        </a:rPr>
                        <a:t>Temp.(◦C)​</a:t>
                      </a:r>
                      <a:endParaRPr lang="en-GB" dirty="0">
                        <a:solidFill>
                          <a:srgbClr val="543E34"/>
                        </a:solidFill>
                        <a:effectLst/>
                      </a:endParaRPr>
                    </a:p>
                  </a:txBody>
                  <a:tcPr/>
                </a:tc>
                <a:tc>
                  <a:txBody>
                    <a:bodyPr/>
                    <a:lstStyle/>
                    <a:p>
                      <a:pPr fontAlgn="base"/>
                      <a:r>
                        <a:rPr lang="en-GB" sz="2000" dirty="0">
                          <a:effectLst/>
                        </a:rPr>
                        <a:t>350​</a:t>
                      </a:r>
                      <a:endParaRPr lang="en-GB" dirty="0">
                        <a:solidFill>
                          <a:srgbClr val="543E34"/>
                        </a:solidFill>
                        <a:effectLst/>
                      </a:endParaRPr>
                    </a:p>
                  </a:txBody>
                  <a:tcPr/>
                </a:tc>
                <a:extLst>
                  <a:ext uri="{0D108BD9-81ED-4DB2-BD59-A6C34878D82A}">
                    <a16:rowId xmlns:a16="http://schemas.microsoft.com/office/drawing/2014/main" val="889997487"/>
                  </a:ext>
                </a:extLst>
              </a:tr>
            </a:tbl>
          </a:graphicData>
        </a:graphic>
      </p:graphicFrame>
      <p:graphicFrame>
        <p:nvGraphicFramePr>
          <p:cNvPr id="113" name="Table 112">
            <a:extLst>
              <a:ext uri="{FF2B5EF4-FFF2-40B4-BE49-F238E27FC236}">
                <a16:creationId xmlns:a16="http://schemas.microsoft.com/office/drawing/2014/main" id="{D15D16EE-02A5-7DED-2251-406838878C5F}"/>
              </a:ext>
            </a:extLst>
          </p:cNvPr>
          <p:cNvGraphicFramePr>
            <a:graphicFrameLocks noGrp="1"/>
          </p:cNvGraphicFramePr>
          <p:nvPr>
            <p:extLst>
              <p:ext uri="{D42A27DB-BD31-4B8C-83A1-F6EECF244321}">
                <p14:modId xmlns:p14="http://schemas.microsoft.com/office/powerpoint/2010/main" val="3748598221"/>
              </p:ext>
            </p:extLst>
          </p:nvPr>
        </p:nvGraphicFramePr>
        <p:xfrm>
          <a:off x="3216607" y="2207342"/>
          <a:ext cx="2197125" cy="640080"/>
        </p:xfrm>
        <a:graphic>
          <a:graphicData uri="http://schemas.openxmlformats.org/drawingml/2006/table">
            <a:tbl>
              <a:tblPr firstRow="1" bandRow="1">
                <a:tableStyleId>{5C22544A-7EE6-4342-B048-85BDC9FD1C3A}</a:tableStyleId>
              </a:tblPr>
              <a:tblGrid>
                <a:gridCol w="2197125">
                  <a:extLst>
                    <a:ext uri="{9D8B030D-6E8A-4147-A177-3AD203B41FA5}">
                      <a16:colId xmlns:a16="http://schemas.microsoft.com/office/drawing/2014/main" val="260445273"/>
                    </a:ext>
                  </a:extLst>
                </a:gridCol>
              </a:tblGrid>
              <a:tr h="525081">
                <a:tc>
                  <a:txBody>
                    <a:bodyPr/>
                    <a:lstStyle/>
                    <a:p>
                      <a:pPr marL="0" marR="0" lvl="0" indent="0" algn="l">
                        <a:lnSpc>
                          <a:spcPct val="100000"/>
                        </a:lnSpc>
                        <a:spcBef>
                          <a:spcPts val="0"/>
                        </a:spcBef>
                        <a:spcAft>
                          <a:spcPts val="0"/>
                        </a:spcAft>
                        <a:buNone/>
                      </a:pPr>
                      <a:r>
                        <a:rPr lang="en-GB" sz="1800" b="1" i="0" u="none" strike="noStrike" noProof="0" dirty="0">
                          <a:solidFill>
                            <a:schemeClr val="bg1"/>
                          </a:solidFill>
                          <a:effectLst/>
                          <a:latin typeface="Calibri"/>
                        </a:rPr>
                        <a:t>Manual Cleaning,</a:t>
                      </a:r>
                      <a:endParaRPr lang="en-US" sz="1800" b="1" i="0" u="none" strike="noStrike" noProof="0" dirty="0">
                        <a:solidFill>
                          <a:schemeClr val="bg1"/>
                        </a:solidFill>
                        <a:effectLst/>
                        <a:latin typeface="Calibri"/>
                      </a:endParaRPr>
                    </a:p>
                    <a:p>
                      <a:pPr marL="0" marR="0" lvl="0" indent="0" algn="l">
                        <a:lnSpc>
                          <a:spcPct val="100000"/>
                        </a:lnSpc>
                        <a:spcBef>
                          <a:spcPts val="0"/>
                        </a:spcBef>
                        <a:spcAft>
                          <a:spcPts val="0"/>
                        </a:spcAft>
                        <a:buNone/>
                      </a:pPr>
                      <a:r>
                        <a:rPr lang="en-GB" sz="1800" b="1" i="0" u="none" strike="noStrike" noProof="0" dirty="0">
                          <a:solidFill>
                            <a:schemeClr val="bg1"/>
                          </a:solidFill>
                          <a:effectLst/>
                          <a:latin typeface="Calibri"/>
                        </a:rPr>
                        <a:t>Ultrasonic Cleaning</a:t>
                      </a:r>
                      <a:endParaRPr lang="en-GB" b="1" dirty="0">
                        <a:solidFill>
                          <a:schemeClr val="bg1"/>
                        </a:solidFill>
                      </a:endParaRPr>
                    </a:p>
                  </a:txBody>
                  <a:tcPr>
                    <a:solidFill>
                      <a:schemeClr val="accent1"/>
                    </a:solidFill>
                  </a:tcPr>
                </a:tc>
                <a:extLst>
                  <a:ext uri="{0D108BD9-81ED-4DB2-BD59-A6C34878D82A}">
                    <a16:rowId xmlns:a16="http://schemas.microsoft.com/office/drawing/2014/main" val="2214985064"/>
                  </a:ext>
                </a:extLst>
              </a:tr>
            </a:tbl>
          </a:graphicData>
        </a:graphic>
      </p:graphicFrame>
    </p:spTree>
    <p:extLst>
      <p:ext uri="{BB962C8B-B14F-4D97-AF65-F5344CB8AC3E}">
        <p14:creationId xmlns:p14="http://schemas.microsoft.com/office/powerpoint/2010/main" val="2886474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Down 3">
            <a:extLst>
              <a:ext uri="{FF2B5EF4-FFF2-40B4-BE49-F238E27FC236}">
                <a16:creationId xmlns:a16="http://schemas.microsoft.com/office/drawing/2014/main" id="{F08EC907-E4EC-0201-AF21-2242E9A7DE96}"/>
              </a:ext>
            </a:extLst>
          </p:cNvPr>
          <p:cNvSpPr/>
          <p:nvPr/>
        </p:nvSpPr>
        <p:spPr>
          <a:xfrm>
            <a:off x="7420296" y="1307861"/>
            <a:ext cx="435672" cy="456393"/>
          </a:xfrm>
          <a:prstGeom prst="downArrow">
            <a:avLst/>
          </a:prstGeom>
          <a:solidFill>
            <a:srgbClr val="8FCACA">
              <a:alpha val="13000"/>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IN"/>
          </a:p>
        </p:txBody>
      </p:sp>
      <p:sp>
        <p:nvSpPr>
          <p:cNvPr id="5" name="Arrow: Down 4">
            <a:extLst>
              <a:ext uri="{FF2B5EF4-FFF2-40B4-BE49-F238E27FC236}">
                <a16:creationId xmlns:a16="http://schemas.microsoft.com/office/drawing/2014/main" id="{EAFB7C29-0076-288B-42C0-5F4D7C5AFBFE}"/>
              </a:ext>
            </a:extLst>
          </p:cNvPr>
          <p:cNvSpPr/>
          <p:nvPr/>
        </p:nvSpPr>
        <p:spPr>
          <a:xfrm>
            <a:off x="2911522" y="1284911"/>
            <a:ext cx="435672" cy="502292"/>
          </a:xfrm>
          <a:prstGeom prst="downArrow">
            <a:avLst>
              <a:gd name="adj1" fmla="val 50000"/>
              <a:gd name="adj2" fmla="val 50000"/>
            </a:avLst>
          </a:prstGeom>
          <a:solidFill>
            <a:srgbClr val="F3B0C3">
              <a:alpha val="8000"/>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IN"/>
          </a:p>
        </p:txBody>
      </p:sp>
      <p:graphicFrame>
        <p:nvGraphicFramePr>
          <p:cNvPr id="6" name="Diagram 5">
            <a:extLst>
              <a:ext uri="{FF2B5EF4-FFF2-40B4-BE49-F238E27FC236}">
                <a16:creationId xmlns:a16="http://schemas.microsoft.com/office/drawing/2014/main" id="{5EA46659-A10E-6E93-2F51-FAEBDA6C3859}"/>
              </a:ext>
            </a:extLst>
          </p:cNvPr>
          <p:cNvGraphicFramePr/>
          <p:nvPr/>
        </p:nvGraphicFramePr>
        <p:xfrm>
          <a:off x="1144474" y="696205"/>
          <a:ext cx="8559965" cy="6899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5">
            <a:extLst>
              <a:ext uri="{FF2B5EF4-FFF2-40B4-BE49-F238E27FC236}">
                <a16:creationId xmlns:a16="http://schemas.microsoft.com/office/drawing/2014/main" id="{51C03455-E814-A1EA-0CA1-148DFEDA09BD}"/>
              </a:ext>
            </a:extLst>
          </p:cNvPr>
          <p:cNvSpPr txBox="1"/>
          <p:nvPr/>
        </p:nvSpPr>
        <p:spPr>
          <a:xfrm>
            <a:off x="2515306" y="86493"/>
            <a:ext cx="6344652" cy="41549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2800" b="1" dirty="0">
                <a:latin typeface="Gill Sans Nova" panose="020B0602020104020203" pitchFamily="34" charset="0"/>
              </a:rPr>
              <a:t>MATERIALS AND METHODS</a:t>
            </a:r>
          </a:p>
        </p:txBody>
      </p:sp>
      <p:graphicFrame>
        <p:nvGraphicFramePr>
          <p:cNvPr id="13" name="Table 12">
            <a:extLst>
              <a:ext uri="{FF2B5EF4-FFF2-40B4-BE49-F238E27FC236}">
                <a16:creationId xmlns:a16="http://schemas.microsoft.com/office/drawing/2014/main" id="{A37074AF-3007-1F17-E3B2-A88DEFEF2D59}"/>
              </a:ext>
            </a:extLst>
          </p:cNvPr>
          <p:cNvGraphicFramePr>
            <a:graphicFrameLocks noGrp="1"/>
          </p:cNvGraphicFramePr>
          <p:nvPr>
            <p:extLst>
              <p:ext uri="{D42A27DB-BD31-4B8C-83A1-F6EECF244321}">
                <p14:modId xmlns:p14="http://schemas.microsoft.com/office/powerpoint/2010/main" val="3298972241"/>
              </p:ext>
            </p:extLst>
          </p:nvPr>
        </p:nvGraphicFramePr>
        <p:xfrm>
          <a:off x="672352" y="1794734"/>
          <a:ext cx="4572000" cy="2103120"/>
        </p:xfrm>
        <a:graphic>
          <a:graphicData uri="http://schemas.openxmlformats.org/drawingml/2006/table">
            <a:tbl>
              <a:tblPr firstRow="1" bandRow="1">
                <a:tableStyleId>{5C22544A-7EE6-4342-B048-85BDC9FD1C3A}</a:tableStyleId>
              </a:tblPr>
              <a:tblGrid>
                <a:gridCol w="1600200">
                  <a:extLst>
                    <a:ext uri="{9D8B030D-6E8A-4147-A177-3AD203B41FA5}">
                      <a16:colId xmlns:a16="http://schemas.microsoft.com/office/drawing/2014/main" val="4081132136"/>
                    </a:ext>
                  </a:extLst>
                </a:gridCol>
                <a:gridCol w="2971800">
                  <a:extLst>
                    <a:ext uri="{9D8B030D-6E8A-4147-A177-3AD203B41FA5}">
                      <a16:colId xmlns:a16="http://schemas.microsoft.com/office/drawing/2014/main" val="4075617332"/>
                    </a:ext>
                  </a:extLst>
                </a:gridCol>
              </a:tblGrid>
              <a:tr h="352985">
                <a:tc gridSpan="2">
                  <a:txBody>
                    <a:bodyPr/>
                    <a:lstStyle/>
                    <a:p>
                      <a:pPr fontAlgn="base"/>
                      <a:r>
                        <a:rPr lang="en-GB" sz="1800">
                          <a:effectLst/>
                        </a:rPr>
                        <a:t>Flash powder​</a:t>
                      </a:r>
                      <a:endParaRPr lang="en-GB">
                        <a:solidFill>
                          <a:srgbClr val="543E34"/>
                        </a:solidFill>
                        <a:effectLst/>
                      </a:endParaRPr>
                    </a:p>
                  </a:txBody>
                  <a:tcPr/>
                </a:tc>
                <a:tc hMerge="1">
                  <a:txBody>
                    <a:bodyPr/>
                    <a:lstStyle/>
                    <a:p>
                      <a:endParaRPr lang="en-US"/>
                    </a:p>
                  </a:txBody>
                  <a:tcPr/>
                </a:tc>
                <a:extLst>
                  <a:ext uri="{0D108BD9-81ED-4DB2-BD59-A6C34878D82A}">
                    <a16:rowId xmlns:a16="http://schemas.microsoft.com/office/drawing/2014/main" val="1591933958"/>
                  </a:ext>
                </a:extLst>
              </a:tr>
              <a:tr h="266700">
                <a:tc>
                  <a:txBody>
                    <a:bodyPr/>
                    <a:lstStyle/>
                    <a:p>
                      <a:pPr fontAlgn="base"/>
                      <a:r>
                        <a:rPr lang="en-US" sz="1800">
                          <a:effectLst/>
                        </a:rPr>
                        <a:t>   Elements​</a:t>
                      </a:r>
                      <a:endParaRPr lang="en-US">
                        <a:solidFill>
                          <a:srgbClr val="543E34"/>
                        </a:solidFill>
                        <a:effectLst/>
                      </a:endParaRPr>
                    </a:p>
                  </a:txBody>
                  <a:tcPr/>
                </a:tc>
                <a:tc>
                  <a:txBody>
                    <a:bodyPr/>
                    <a:lstStyle/>
                    <a:p>
                      <a:pPr fontAlgn="base"/>
                      <a:r>
                        <a:rPr lang="en-US" sz="1800">
                          <a:effectLst/>
                        </a:rPr>
                        <a:t> Content(by weight in gm)​</a:t>
                      </a:r>
                      <a:endParaRPr lang="en-US">
                        <a:solidFill>
                          <a:srgbClr val="543E34"/>
                        </a:solidFill>
                        <a:effectLst/>
                      </a:endParaRPr>
                    </a:p>
                  </a:txBody>
                  <a:tcPr/>
                </a:tc>
                <a:extLst>
                  <a:ext uri="{0D108BD9-81ED-4DB2-BD59-A6C34878D82A}">
                    <a16:rowId xmlns:a16="http://schemas.microsoft.com/office/drawing/2014/main" val="2506048068"/>
                  </a:ext>
                </a:extLst>
              </a:tr>
              <a:tr h="266700">
                <a:tc>
                  <a:txBody>
                    <a:bodyPr/>
                    <a:lstStyle/>
                    <a:p>
                      <a:pPr fontAlgn="base"/>
                      <a:r>
                        <a:rPr lang="en-US" sz="1800">
                          <a:effectLst/>
                        </a:rPr>
                        <a:t>    Al​</a:t>
                      </a:r>
                      <a:endParaRPr lang="en-US">
                        <a:solidFill>
                          <a:srgbClr val="543E34"/>
                        </a:solidFill>
                        <a:effectLst/>
                      </a:endParaRPr>
                    </a:p>
                  </a:txBody>
                  <a:tcPr/>
                </a:tc>
                <a:tc>
                  <a:txBody>
                    <a:bodyPr/>
                    <a:lstStyle/>
                    <a:p>
                      <a:pPr fontAlgn="base"/>
                      <a:r>
                        <a:rPr lang="en-US" sz="1800" dirty="0">
                          <a:effectLst/>
                        </a:rPr>
                        <a:t>1,1.5,2,2.5​</a:t>
                      </a:r>
                      <a:endParaRPr lang="en-US" dirty="0">
                        <a:solidFill>
                          <a:srgbClr val="543E34"/>
                        </a:solidFill>
                        <a:effectLst/>
                      </a:endParaRPr>
                    </a:p>
                  </a:txBody>
                  <a:tcPr/>
                </a:tc>
                <a:extLst>
                  <a:ext uri="{0D108BD9-81ED-4DB2-BD59-A6C34878D82A}">
                    <a16:rowId xmlns:a16="http://schemas.microsoft.com/office/drawing/2014/main" val="1474534062"/>
                  </a:ext>
                </a:extLst>
              </a:tr>
              <a:tr h="266700">
                <a:tc>
                  <a:txBody>
                    <a:bodyPr/>
                    <a:lstStyle/>
                    <a:p>
                      <a:pPr fontAlgn="base"/>
                      <a:r>
                        <a:rPr lang="en-US" sz="1800">
                          <a:effectLst/>
                        </a:rPr>
                        <a:t>    Ba(NO</a:t>
                      </a:r>
                      <a:r>
                        <a:rPr lang="en-US" sz="1200" baseline="-25000">
                          <a:effectLst/>
                        </a:rPr>
                        <a:t>3</a:t>
                      </a:r>
                      <a:r>
                        <a:rPr lang="en-US" sz="1800">
                          <a:effectLst/>
                        </a:rPr>
                        <a:t>)</a:t>
                      </a:r>
                      <a:r>
                        <a:rPr lang="en-US" sz="1200" baseline="-25000">
                          <a:effectLst/>
                        </a:rPr>
                        <a:t>2</a:t>
                      </a:r>
                      <a:r>
                        <a:rPr lang="en-US" sz="1800">
                          <a:effectLst/>
                        </a:rPr>
                        <a:t> ​</a:t>
                      </a:r>
                      <a:endParaRPr lang="en-US">
                        <a:solidFill>
                          <a:srgbClr val="543E34"/>
                        </a:solidFill>
                        <a:effectLst/>
                      </a:endParaRPr>
                    </a:p>
                  </a:txBody>
                  <a:tcPr/>
                </a:tc>
                <a:tc>
                  <a:txBody>
                    <a:bodyPr/>
                    <a:lstStyle/>
                    <a:p>
                      <a:pPr fontAlgn="base"/>
                      <a:r>
                        <a:rPr lang="en-US" dirty="0">
                          <a:solidFill>
                            <a:srgbClr val="543E34"/>
                          </a:solidFill>
                          <a:effectLst/>
                        </a:rPr>
                        <a:t>2</a:t>
                      </a:r>
                    </a:p>
                  </a:txBody>
                  <a:tcPr/>
                </a:tc>
                <a:extLst>
                  <a:ext uri="{0D108BD9-81ED-4DB2-BD59-A6C34878D82A}">
                    <a16:rowId xmlns:a16="http://schemas.microsoft.com/office/drawing/2014/main" val="1039058204"/>
                  </a:ext>
                </a:extLst>
              </a:tr>
              <a:tr h="476250">
                <a:tc gridSpan="2">
                  <a:txBody>
                    <a:bodyPr/>
                    <a:lstStyle/>
                    <a:p>
                      <a:pPr fontAlgn="base"/>
                      <a:r>
                        <a:rPr lang="en-US" sz="1800" dirty="0">
                          <a:effectLst/>
                        </a:rPr>
                        <a:t>10Al + 3Ba(NO</a:t>
                      </a:r>
                      <a:r>
                        <a:rPr lang="en-US" sz="1200" baseline="-25000" dirty="0">
                          <a:effectLst/>
                        </a:rPr>
                        <a:t>3</a:t>
                      </a:r>
                      <a:r>
                        <a:rPr lang="en-US" sz="1800" dirty="0">
                          <a:effectLst/>
                        </a:rPr>
                        <a:t>)</a:t>
                      </a:r>
                      <a:r>
                        <a:rPr lang="en-US" sz="1200" baseline="-25000" dirty="0">
                          <a:effectLst/>
                        </a:rPr>
                        <a:t>2</a:t>
                      </a:r>
                      <a:r>
                        <a:rPr lang="en-US" sz="1800" dirty="0">
                          <a:effectLst/>
                        </a:rPr>
                        <a:t> → 5Al</a:t>
                      </a:r>
                      <a:r>
                        <a:rPr lang="en-US" sz="1200" baseline="-25000" dirty="0">
                          <a:effectLst/>
                        </a:rPr>
                        <a:t>2</a:t>
                      </a:r>
                      <a:r>
                        <a:rPr lang="en-US" sz="1800" dirty="0">
                          <a:effectLst/>
                        </a:rPr>
                        <a:t>O</a:t>
                      </a:r>
                      <a:r>
                        <a:rPr lang="en-US" sz="1200" baseline="-25000" dirty="0">
                          <a:effectLst/>
                        </a:rPr>
                        <a:t>3</a:t>
                      </a:r>
                      <a:r>
                        <a:rPr lang="en-US" sz="1800" dirty="0">
                          <a:effectLst/>
                        </a:rPr>
                        <a:t> + 3BaO + 3N</a:t>
                      </a:r>
                      <a:r>
                        <a:rPr lang="en-US" sz="1200" baseline="-25000" dirty="0">
                          <a:effectLst/>
                        </a:rPr>
                        <a:t>2</a:t>
                      </a:r>
                      <a:r>
                        <a:rPr lang="en-US" sz="1800" dirty="0">
                          <a:effectLst/>
                        </a:rPr>
                        <a:t> +</a:t>
                      </a:r>
                      <a:r>
                        <a:rPr lang="en-IN" dirty="0"/>
                        <a:t>445.8 kJ</a:t>
                      </a:r>
                      <a:endParaRPr lang="en-US" dirty="0">
                        <a:solidFill>
                          <a:srgbClr val="543E34"/>
                        </a:solidFill>
                        <a:effectLst/>
                      </a:endParaRPr>
                    </a:p>
                  </a:txBody>
                  <a:tcPr/>
                </a:tc>
                <a:tc hMerge="1">
                  <a:txBody>
                    <a:bodyPr/>
                    <a:lstStyle/>
                    <a:p>
                      <a:endParaRPr lang="en-US"/>
                    </a:p>
                  </a:txBody>
                  <a:tcPr/>
                </a:tc>
                <a:extLst>
                  <a:ext uri="{0D108BD9-81ED-4DB2-BD59-A6C34878D82A}">
                    <a16:rowId xmlns:a16="http://schemas.microsoft.com/office/drawing/2014/main" val="4191997933"/>
                  </a:ext>
                </a:extLst>
              </a:tr>
            </a:tbl>
          </a:graphicData>
        </a:graphic>
      </p:graphicFrame>
      <p:graphicFrame>
        <p:nvGraphicFramePr>
          <p:cNvPr id="15" name="Table 14">
            <a:extLst>
              <a:ext uri="{FF2B5EF4-FFF2-40B4-BE49-F238E27FC236}">
                <a16:creationId xmlns:a16="http://schemas.microsoft.com/office/drawing/2014/main" id="{0359EF54-9E23-427F-5401-E2EE407C1C3C}"/>
              </a:ext>
            </a:extLst>
          </p:cNvPr>
          <p:cNvGraphicFramePr>
            <a:graphicFrameLocks noGrp="1"/>
          </p:cNvGraphicFramePr>
          <p:nvPr>
            <p:extLst>
              <p:ext uri="{D42A27DB-BD31-4B8C-83A1-F6EECF244321}">
                <p14:modId xmlns:p14="http://schemas.microsoft.com/office/powerpoint/2010/main" val="144898222"/>
              </p:ext>
            </p:extLst>
          </p:nvPr>
        </p:nvGraphicFramePr>
        <p:xfrm>
          <a:off x="5690796" y="1764254"/>
          <a:ext cx="5004140" cy="1322401"/>
        </p:xfrm>
        <a:graphic>
          <a:graphicData uri="http://schemas.openxmlformats.org/drawingml/2006/table">
            <a:tbl>
              <a:tblPr firstRow="1" bandRow="1">
                <a:tableStyleId>{5C22544A-7EE6-4342-B048-85BDC9FD1C3A}</a:tableStyleId>
              </a:tblPr>
              <a:tblGrid>
                <a:gridCol w="3078657">
                  <a:extLst>
                    <a:ext uri="{9D8B030D-6E8A-4147-A177-3AD203B41FA5}">
                      <a16:colId xmlns:a16="http://schemas.microsoft.com/office/drawing/2014/main" val="3252201435"/>
                    </a:ext>
                  </a:extLst>
                </a:gridCol>
                <a:gridCol w="1925483">
                  <a:extLst>
                    <a:ext uri="{9D8B030D-6E8A-4147-A177-3AD203B41FA5}">
                      <a16:colId xmlns:a16="http://schemas.microsoft.com/office/drawing/2014/main" val="2985261135"/>
                    </a:ext>
                  </a:extLst>
                </a:gridCol>
              </a:tblGrid>
              <a:tr h="324043">
                <a:tc gridSpan="2">
                  <a:txBody>
                    <a:bodyPr/>
                    <a:lstStyle/>
                    <a:p>
                      <a:pPr fontAlgn="base"/>
                      <a:r>
                        <a:rPr lang="en-GB" sz="1800" dirty="0">
                          <a:effectLst/>
                        </a:rPr>
                        <a:t>Powder preheating  Parameters  (muffle furnace)​</a:t>
                      </a:r>
                      <a:endParaRPr lang="en-GB" dirty="0">
                        <a:solidFill>
                          <a:srgbClr val="543E34"/>
                        </a:solidFill>
                        <a:effectLst/>
                      </a:endParaRPr>
                    </a:p>
                  </a:txBody>
                  <a:tcPr/>
                </a:tc>
                <a:tc hMerge="1">
                  <a:txBody>
                    <a:bodyPr/>
                    <a:lstStyle/>
                    <a:p>
                      <a:endParaRPr lang="en-US"/>
                    </a:p>
                  </a:txBody>
                  <a:tcPr/>
                </a:tc>
                <a:extLst>
                  <a:ext uri="{0D108BD9-81ED-4DB2-BD59-A6C34878D82A}">
                    <a16:rowId xmlns:a16="http://schemas.microsoft.com/office/drawing/2014/main" val="2470873455"/>
                  </a:ext>
                </a:extLst>
              </a:tr>
              <a:tr h="289933">
                <a:tc>
                  <a:txBody>
                    <a:bodyPr/>
                    <a:lstStyle/>
                    <a:p>
                      <a:pPr fontAlgn="base"/>
                      <a:r>
                        <a:rPr lang="en-GB" sz="1800">
                          <a:effectLst/>
                        </a:rPr>
                        <a:t>Time (min.)​</a:t>
                      </a:r>
                      <a:endParaRPr lang="en-GB">
                        <a:solidFill>
                          <a:srgbClr val="543E34"/>
                        </a:solidFill>
                        <a:effectLst/>
                      </a:endParaRPr>
                    </a:p>
                  </a:txBody>
                  <a:tcPr/>
                </a:tc>
                <a:tc>
                  <a:txBody>
                    <a:bodyPr/>
                    <a:lstStyle/>
                    <a:p>
                      <a:pPr fontAlgn="base"/>
                      <a:r>
                        <a:rPr lang="en-GB" sz="1800">
                          <a:effectLst/>
                        </a:rPr>
                        <a:t>5​</a:t>
                      </a:r>
                      <a:endParaRPr lang="en-GB">
                        <a:solidFill>
                          <a:srgbClr val="543E34"/>
                        </a:solidFill>
                        <a:effectLst/>
                      </a:endParaRPr>
                    </a:p>
                  </a:txBody>
                  <a:tcPr/>
                </a:tc>
                <a:extLst>
                  <a:ext uri="{0D108BD9-81ED-4DB2-BD59-A6C34878D82A}">
                    <a16:rowId xmlns:a16="http://schemas.microsoft.com/office/drawing/2014/main" val="129155220"/>
                  </a:ext>
                </a:extLst>
              </a:tr>
              <a:tr h="590881">
                <a:tc>
                  <a:txBody>
                    <a:bodyPr/>
                    <a:lstStyle/>
                    <a:p>
                      <a:pPr fontAlgn="base"/>
                      <a:r>
                        <a:rPr lang="en-GB" sz="1800" dirty="0">
                          <a:effectLst/>
                        </a:rPr>
                        <a:t>Temp. (°C)​</a:t>
                      </a:r>
                      <a:endParaRPr lang="en-GB" dirty="0">
                        <a:solidFill>
                          <a:srgbClr val="543E34"/>
                        </a:solidFill>
                        <a:effectLst/>
                      </a:endParaRPr>
                    </a:p>
                  </a:txBody>
                  <a:tcPr/>
                </a:tc>
                <a:tc>
                  <a:txBody>
                    <a:bodyPr/>
                    <a:lstStyle/>
                    <a:p>
                      <a:pPr fontAlgn="base"/>
                      <a:r>
                        <a:rPr lang="en-GB" sz="1800" dirty="0">
                          <a:effectLst/>
                        </a:rPr>
                        <a:t>100​</a:t>
                      </a:r>
                      <a:endParaRPr lang="en-GB" dirty="0">
                        <a:solidFill>
                          <a:srgbClr val="543E34"/>
                        </a:solidFill>
                        <a:effectLst/>
                      </a:endParaRPr>
                    </a:p>
                  </a:txBody>
                  <a:tcPr/>
                </a:tc>
                <a:extLst>
                  <a:ext uri="{0D108BD9-81ED-4DB2-BD59-A6C34878D82A}">
                    <a16:rowId xmlns:a16="http://schemas.microsoft.com/office/drawing/2014/main" val="4238442015"/>
                  </a:ext>
                </a:extLst>
              </a:tr>
            </a:tbl>
          </a:graphicData>
        </a:graphic>
      </p:graphicFrame>
      <p:graphicFrame>
        <p:nvGraphicFramePr>
          <p:cNvPr id="17" name="Table 16">
            <a:extLst>
              <a:ext uri="{FF2B5EF4-FFF2-40B4-BE49-F238E27FC236}">
                <a16:creationId xmlns:a16="http://schemas.microsoft.com/office/drawing/2014/main" id="{DDD7A18B-B6A2-4DB9-1A60-1113F55B964D}"/>
              </a:ext>
            </a:extLst>
          </p:cNvPr>
          <p:cNvGraphicFramePr>
            <a:graphicFrameLocks noGrp="1"/>
          </p:cNvGraphicFramePr>
          <p:nvPr>
            <p:extLst>
              <p:ext uri="{D42A27DB-BD31-4B8C-83A1-F6EECF244321}">
                <p14:modId xmlns:p14="http://schemas.microsoft.com/office/powerpoint/2010/main" val="173029504"/>
              </p:ext>
            </p:extLst>
          </p:nvPr>
        </p:nvGraphicFramePr>
        <p:xfrm>
          <a:off x="672352" y="4011705"/>
          <a:ext cx="10048875" cy="2560320"/>
        </p:xfrm>
        <a:graphic>
          <a:graphicData uri="http://schemas.openxmlformats.org/drawingml/2006/table">
            <a:tbl>
              <a:tblPr firstRow="1" bandRow="1">
                <a:tableStyleId>{5C22544A-7EE6-4342-B048-85BDC9FD1C3A}</a:tableStyleId>
              </a:tblPr>
              <a:tblGrid>
                <a:gridCol w="1771650">
                  <a:extLst>
                    <a:ext uri="{9D8B030D-6E8A-4147-A177-3AD203B41FA5}">
                      <a16:colId xmlns:a16="http://schemas.microsoft.com/office/drawing/2014/main" val="3066331993"/>
                    </a:ext>
                  </a:extLst>
                </a:gridCol>
                <a:gridCol w="2247900">
                  <a:extLst>
                    <a:ext uri="{9D8B030D-6E8A-4147-A177-3AD203B41FA5}">
                      <a16:colId xmlns:a16="http://schemas.microsoft.com/office/drawing/2014/main" val="884540048"/>
                    </a:ext>
                  </a:extLst>
                </a:gridCol>
                <a:gridCol w="2009775">
                  <a:extLst>
                    <a:ext uri="{9D8B030D-6E8A-4147-A177-3AD203B41FA5}">
                      <a16:colId xmlns:a16="http://schemas.microsoft.com/office/drawing/2014/main" val="2939298029"/>
                    </a:ext>
                  </a:extLst>
                </a:gridCol>
                <a:gridCol w="2009775">
                  <a:extLst>
                    <a:ext uri="{9D8B030D-6E8A-4147-A177-3AD203B41FA5}">
                      <a16:colId xmlns:a16="http://schemas.microsoft.com/office/drawing/2014/main" val="2742949488"/>
                    </a:ext>
                  </a:extLst>
                </a:gridCol>
                <a:gridCol w="2009775">
                  <a:extLst>
                    <a:ext uri="{9D8B030D-6E8A-4147-A177-3AD203B41FA5}">
                      <a16:colId xmlns:a16="http://schemas.microsoft.com/office/drawing/2014/main" val="3290107159"/>
                    </a:ext>
                  </a:extLst>
                </a:gridCol>
              </a:tblGrid>
              <a:tr h="352985">
                <a:tc gridSpan="5">
                  <a:txBody>
                    <a:bodyPr/>
                    <a:lstStyle/>
                    <a:p>
                      <a:pPr fontAlgn="base"/>
                      <a:r>
                        <a:rPr lang="en-US" sz="1800" dirty="0">
                          <a:effectLst/>
                        </a:rPr>
                        <a:t>                                        Varying composition of the flash powder​</a:t>
                      </a:r>
                      <a:endParaRPr lang="en-US" dirty="0">
                        <a:solidFill>
                          <a:srgbClr val="543E34"/>
                        </a:solidFill>
                        <a:effectLst/>
                      </a:endParaRPr>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030990220"/>
                  </a:ext>
                </a:extLst>
              </a:tr>
              <a:tr h="523875">
                <a:tc>
                  <a:txBody>
                    <a:bodyPr/>
                    <a:lstStyle/>
                    <a:p>
                      <a:pPr fontAlgn="base"/>
                      <a:r>
                        <a:rPr lang="en-GB" sz="1800" dirty="0">
                          <a:effectLst/>
                        </a:rPr>
                        <a:t>Sample Names.​</a:t>
                      </a:r>
                      <a:endParaRPr lang="en-GB" dirty="0">
                        <a:solidFill>
                          <a:srgbClr val="543E34"/>
                        </a:solidFill>
                        <a:effectLst/>
                      </a:endParaRPr>
                    </a:p>
                  </a:txBody>
                  <a:tcPr/>
                </a:tc>
                <a:tc>
                  <a:txBody>
                    <a:bodyPr/>
                    <a:lstStyle/>
                    <a:p>
                      <a:pPr algn="ctr" fontAlgn="base"/>
                      <a:r>
                        <a:rPr lang="en-GB" sz="1800" dirty="0">
                          <a:effectLst/>
                        </a:rPr>
                        <a:t>Al(1)​</a:t>
                      </a:r>
                      <a:endParaRPr lang="en-GB" dirty="0">
                        <a:effectLst/>
                      </a:endParaRPr>
                    </a:p>
                    <a:p>
                      <a:pPr algn="ctr" fontAlgn="base"/>
                      <a:r>
                        <a:rPr lang="en-GB" sz="1800" dirty="0">
                          <a:effectLst/>
                        </a:rPr>
                        <a:t>Ba(NO</a:t>
                      </a:r>
                      <a:r>
                        <a:rPr lang="en-GB" sz="1200" baseline="-25000" dirty="0">
                          <a:effectLst/>
                        </a:rPr>
                        <a:t>3</a:t>
                      </a:r>
                      <a:r>
                        <a:rPr lang="en-GB" sz="1800" dirty="0">
                          <a:effectLst/>
                        </a:rPr>
                        <a:t>)</a:t>
                      </a:r>
                      <a:r>
                        <a:rPr lang="en-GB" sz="1200" baseline="-25000" dirty="0">
                          <a:effectLst/>
                        </a:rPr>
                        <a:t>2</a:t>
                      </a:r>
                      <a:r>
                        <a:rPr lang="en-GB" sz="1800" dirty="0">
                          <a:effectLst/>
                        </a:rPr>
                        <a:t> (2)​</a:t>
                      </a:r>
                      <a:endParaRPr lang="en-GB" dirty="0">
                        <a:solidFill>
                          <a:srgbClr val="543E34"/>
                        </a:solidFill>
                        <a:effectLst/>
                      </a:endParaRPr>
                    </a:p>
                  </a:txBody>
                  <a:tcPr/>
                </a:tc>
                <a:tc>
                  <a:txBody>
                    <a:bodyPr/>
                    <a:lstStyle/>
                    <a:p>
                      <a:pPr algn="ctr" fontAlgn="base"/>
                      <a:r>
                        <a:rPr lang="en-GB" sz="1800" dirty="0">
                          <a:effectLst/>
                        </a:rPr>
                        <a:t>Al(1.5)​</a:t>
                      </a:r>
                      <a:endParaRPr lang="en-GB" dirty="0">
                        <a:effectLst/>
                      </a:endParaRPr>
                    </a:p>
                    <a:p>
                      <a:pPr algn="ctr" fontAlgn="base"/>
                      <a:r>
                        <a:rPr lang="en-GB" sz="1800" dirty="0">
                          <a:effectLst/>
                        </a:rPr>
                        <a:t>Ba(NO</a:t>
                      </a:r>
                      <a:r>
                        <a:rPr lang="en-GB" sz="1200" baseline="-25000" dirty="0">
                          <a:effectLst/>
                        </a:rPr>
                        <a:t>3</a:t>
                      </a:r>
                      <a:r>
                        <a:rPr lang="en-GB" sz="1800" dirty="0">
                          <a:effectLst/>
                        </a:rPr>
                        <a:t>)</a:t>
                      </a:r>
                      <a:r>
                        <a:rPr lang="en-GB" sz="1200" baseline="-25000" dirty="0">
                          <a:effectLst/>
                        </a:rPr>
                        <a:t>2</a:t>
                      </a:r>
                      <a:r>
                        <a:rPr lang="en-GB" sz="1800" dirty="0">
                          <a:effectLst/>
                        </a:rPr>
                        <a:t> (2)​</a:t>
                      </a:r>
                      <a:endParaRPr lang="en-GB" dirty="0">
                        <a:solidFill>
                          <a:srgbClr val="543E34"/>
                        </a:solidFill>
                        <a:effectLst/>
                      </a:endParaRPr>
                    </a:p>
                  </a:txBody>
                  <a:tcPr/>
                </a:tc>
                <a:tc>
                  <a:txBody>
                    <a:bodyPr/>
                    <a:lstStyle/>
                    <a:p>
                      <a:pPr algn="ctr" fontAlgn="base"/>
                      <a:r>
                        <a:rPr lang="en-GB" sz="1800" dirty="0">
                          <a:effectLst/>
                        </a:rPr>
                        <a:t>Al(2)​</a:t>
                      </a:r>
                      <a:endParaRPr lang="en-GB" dirty="0">
                        <a:effectLst/>
                      </a:endParaRPr>
                    </a:p>
                    <a:p>
                      <a:pPr algn="ctr" fontAlgn="base"/>
                      <a:r>
                        <a:rPr lang="en-GB" sz="1800" dirty="0">
                          <a:effectLst/>
                        </a:rPr>
                        <a:t>Ba(NO</a:t>
                      </a:r>
                      <a:r>
                        <a:rPr lang="en-GB" sz="1200" baseline="-25000" dirty="0">
                          <a:effectLst/>
                        </a:rPr>
                        <a:t>3</a:t>
                      </a:r>
                      <a:r>
                        <a:rPr lang="en-GB" sz="1800" dirty="0">
                          <a:effectLst/>
                        </a:rPr>
                        <a:t>)</a:t>
                      </a:r>
                      <a:r>
                        <a:rPr lang="en-GB" sz="1200" baseline="-25000" dirty="0">
                          <a:effectLst/>
                        </a:rPr>
                        <a:t>2</a:t>
                      </a:r>
                      <a:r>
                        <a:rPr lang="en-GB" sz="1800" dirty="0">
                          <a:effectLst/>
                        </a:rPr>
                        <a:t> (2)​</a:t>
                      </a:r>
                      <a:endParaRPr lang="en-GB" dirty="0">
                        <a:solidFill>
                          <a:srgbClr val="543E34"/>
                        </a:solidFill>
                        <a:effectLst/>
                      </a:endParaRPr>
                    </a:p>
                  </a:txBody>
                  <a:tcPr/>
                </a:tc>
                <a:tc>
                  <a:txBody>
                    <a:bodyPr/>
                    <a:lstStyle/>
                    <a:p>
                      <a:pPr algn="ctr" fontAlgn="base"/>
                      <a:r>
                        <a:rPr lang="en-GB" sz="1800" dirty="0">
                          <a:effectLst/>
                        </a:rPr>
                        <a:t>Al(2.5)​</a:t>
                      </a:r>
                      <a:endParaRPr lang="en-GB" dirty="0">
                        <a:effectLst/>
                      </a:endParaRPr>
                    </a:p>
                    <a:p>
                      <a:pPr algn="ctr" fontAlgn="base"/>
                      <a:r>
                        <a:rPr lang="en-GB" sz="1800" dirty="0">
                          <a:effectLst/>
                        </a:rPr>
                        <a:t>Ba(NO</a:t>
                      </a:r>
                      <a:r>
                        <a:rPr lang="en-GB" sz="1200" baseline="-25000" dirty="0">
                          <a:effectLst/>
                        </a:rPr>
                        <a:t>3</a:t>
                      </a:r>
                      <a:r>
                        <a:rPr lang="en-GB" sz="1800" dirty="0">
                          <a:effectLst/>
                        </a:rPr>
                        <a:t>)</a:t>
                      </a:r>
                      <a:r>
                        <a:rPr lang="en-GB" sz="1200" baseline="-25000" dirty="0">
                          <a:effectLst/>
                        </a:rPr>
                        <a:t>2</a:t>
                      </a:r>
                      <a:r>
                        <a:rPr lang="en-GB" sz="1800" dirty="0">
                          <a:effectLst/>
                        </a:rPr>
                        <a:t> (2)​</a:t>
                      </a:r>
                      <a:endParaRPr lang="en-GB" dirty="0">
                        <a:solidFill>
                          <a:srgbClr val="543E34"/>
                        </a:solidFill>
                        <a:effectLst/>
                      </a:endParaRPr>
                    </a:p>
                  </a:txBody>
                  <a:tcPr/>
                </a:tc>
                <a:extLst>
                  <a:ext uri="{0D108BD9-81ED-4DB2-BD59-A6C34878D82A}">
                    <a16:rowId xmlns:a16="http://schemas.microsoft.com/office/drawing/2014/main" val="370475417"/>
                  </a:ext>
                </a:extLst>
              </a:tr>
              <a:tr h="523875">
                <a:tc>
                  <a:txBody>
                    <a:bodyPr/>
                    <a:lstStyle/>
                    <a:p>
                      <a:pPr fontAlgn="base"/>
                      <a:r>
                        <a:rPr lang="en-GB" sz="1800" dirty="0">
                          <a:effectLst/>
                        </a:rPr>
                        <a:t>Al/pyro quantity(gm)​</a:t>
                      </a:r>
                      <a:endParaRPr lang="en-GB" dirty="0">
                        <a:solidFill>
                          <a:srgbClr val="543E34"/>
                        </a:solidFill>
                        <a:effectLst/>
                      </a:endParaRPr>
                    </a:p>
                  </a:txBody>
                  <a:tcPr/>
                </a:tc>
                <a:tc>
                  <a:txBody>
                    <a:bodyPr/>
                    <a:lstStyle/>
                    <a:p>
                      <a:pPr lvl="0" algn="ctr">
                        <a:buNone/>
                      </a:pPr>
                      <a:r>
                        <a:rPr lang="en-US" sz="1800" dirty="0">
                          <a:effectLst/>
                        </a:rPr>
                        <a:t>1​</a:t>
                      </a:r>
                      <a:endParaRPr lang="en-US" dirty="0">
                        <a:solidFill>
                          <a:srgbClr val="543E34"/>
                        </a:solidFill>
                        <a:effectLst/>
                      </a:endParaRPr>
                    </a:p>
                  </a:txBody>
                  <a:tcPr/>
                </a:tc>
                <a:tc>
                  <a:txBody>
                    <a:bodyPr/>
                    <a:lstStyle/>
                    <a:p>
                      <a:pPr lvl="0" algn="ctr">
                        <a:buNone/>
                      </a:pPr>
                      <a:r>
                        <a:rPr lang="en-US" sz="1800" dirty="0">
                          <a:effectLst/>
                        </a:rPr>
                        <a:t>1.5 ​</a:t>
                      </a:r>
                      <a:endParaRPr lang="en-US" dirty="0">
                        <a:solidFill>
                          <a:srgbClr val="543E34"/>
                        </a:solidFill>
                        <a:effectLst/>
                      </a:endParaRPr>
                    </a:p>
                  </a:txBody>
                  <a:tcPr/>
                </a:tc>
                <a:tc>
                  <a:txBody>
                    <a:bodyPr/>
                    <a:lstStyle/>
                    <a:p>
                      <a:pPr lvl="0" algn="ctr">
                        <a:buNone/>
                      </a:pPr>
                      <a:r>
                        <a:rPr lang="en-US" sz="1800" dirty="0">
                          <a:effectLst/>
                        </a:rPr>
                        <a:t>2​</a:t>
                      </a:r>
                      <a:endParaRPr lang="en-US" dirty="0">
                        <a:solidFill>
                          <a:srgbClr val="543E34"/>
                        </a:solidFill>
                        <a:effectLst/>
                      </a:endParaRPr>
                    </a:p>
                  </a:txBody>
                  <a:tcPr/>
                </a:tc>
                <a:tc>
                  <a:txBody>
                    <a:bodyPr/>
                    <a:lstStyle/>
                    <a:p>
                      <a:pPr lvl="0" algn="ctr">
                        <a:buNone/>
                      </a:pPr>
                      <a:r>
                        <a:rPr lang="en-US" sz="1800" dirty="0">
                          <a:effectLst/>
                        </a:rPr>
                        <a:t>2.5 ​</a:t>
                      </a:r>
                      <a:endParaRPr lang="en-US" dirty="0">
                        <a:solidFill>
                          <a:srgbClr val="543E34"/>
                        </a:solidFill>
                        <a:effectLst/>
                      </a:endParaRPr>
                    </a:p>
                  </a:txBody>
                  <a:tcPr/>
                </a:tc>
                <a:extLst>
                  <a:ext uri="{0D108BD9-81ED-4DB2-BD59-A6C34878D82A}">
                    <a16:rowId xmlns:a16="http://schemas.microsoft.com/office/drawing/2014/main" val="1644599181"/>
                  </a:ext>
                </a:extLst>
              </a:tr>
              <a:tr h="695325">
                <a:tc>
                  <a:txBody>
                    <a:bodyPr/>
                    <a:lstStyle/>
                    <a:p>
                      <a:pPr fontAlgn="base"/>
                      <a:r>
                        <a:rPr lang="en-GB" sz="1800" dirty="0">
                          <a:effectLst/>
                        </a:rPr>
                        <a:t>Barium Nitrate quantity (gm)​</a:t>
                      </a:r>
                      <a:endParaRPr lang="en-GB" dirty="0">
                        <a:solidFill>
                          <a:srgbClr val="543E34"/>
                        </a:solidFill>
                        <a:effectLst/>
                      </a:endParaRPr>
                    </a:p>
                  </a:txBody>
                  <a:tcPr/>
                </a:tc>
                <a:tc>
                  <a:txBody>
                    <a:bodyPr/>
                    <a:lstStyle/>
                    <a:p>
                      <a:pPr algn="ctr" fontAlgn="base"/>
                      <a:r>
                        <a:rPr lang="en-US" sz="1800" dirty="0">
                          <a:solidFill>
                            <a:srgbClr val="543E34"/>
                          </a:solidFill>
                          <a:effectLst/>
                        </a:rPr>
                        <a:t>2</a:t>
                      </a:r>
                      <a:endParaRPr lang="en-US" dirty="0">
                        <a:solidFill>
                          <a:srgbClr val="543E34"/>
                        </a:solidFill>
                        <a:effectLst/>
                      </a:endParaRPr>
                    </a:p>
                  </a:txBody>
                  <a:tcPr/>
                </a:tc>
                <a:tc>
                  <a:txBody>
                    <a:bodyPr/>
                    <a:lstStyle/>
                    <a:p>
                      <a:pPr algn="ctr" fontAlgn="base"/>
                      <a:r>
                        <a:rPr lang="en-US" sz="1800" dirty="0">
                          <a:solidFill>
                            <a:srgbClr val="543E34"/>
                          </a:solidFill>
                          <a:effectLst/>
                        </a:rPr>
                        <a:t>2</a:t>
                      </a:r>
                      <a:endParaRPr lang="en-US" dirty="0">
                        <a:solidFill>
                          <a:srgbClr val="543E34"/>
                        </a:solidFill>
                        <a:effectLst/>
                      </a:endParaRPr>
                    </a:p>
                  </a:txBody>
                  <a:tcPr/>
                </a:tc>
                <a:tc>
                  <a:txBody>
                    <a:bodyPr/>
                    <a:lstStyle/>
                    <a:p>
                      <a:pPr algn="ctr" fontAlgn="base"/>
                      <a:r>
                        <a:rPr lang="en-US" sz="1800" dirty="0">
                          <a:effectLst/>
                        </a:rPr>
                        <a:t>2</a:t>
                      </a:r>
                    </a:p>
                  </a:txBody>
                  <a:tcPr/>
                </a:tc>
                <a:tc>
                  <a:txBody>
                    <a:bodyPr/>
                    <a:lstStyle/>
                    <a:p>
                      <a:pPr algn="ctr" fontAlgn="base"/>
                      <a:r>
                        <a:rPr lang="en-US" sz="1800" dirty="0">
                          <a:effectLst/>
                        </a:rPr>
                        <a:t>2 ​</a:t>
                      </a:r>
                      <a:endParaRPr lang="en-US" dirty="0">
                        <a:solidFill>
                          <a:srgbClr val="543E34"/>
                        </a:solidFill>
                        <a:effectLst/>
                      </a:endParaRPr>
                    </a:p>
                  </a:txBody>
                  <a:tcPr/>
                </a:tc>
                <a:extLst>
                  <a:ext uri="{0D108BD9-81ED-4DB2-BD59-A6C34878D82A}">
                    <a16:rowId xmlns:a16="http://schemas.microsoft.com/office/drawing/2014/main" val="770108261"/>
                  </a:ext>
                </a:extLst>
              </a:tr>
            </a:tbl>
          </a:graphicData>
        </a:graphic>
      </p:graphicFrame>
      <p:sp>
        <p:nvSpPr>
          <p:cNvPr id="2" name="Slide Number Placeholder 1">
            <a:extLst>
              <a:ext uri="{FF2B5EF4-FFF2-40B4-BE49-F238E27FC236}">
                <a16:creationId xmlns:a16="http://schemas.microsoft.com/office/drawing/2014/main" id="{0064E5C6-06C6-93D4-1441-1C160B8F4E40}"/>
              </a:ext>
            </a:extLst>
          </p:cNvPr>
          <p:cNvSpPr>
            <a:spLocks noGrp="1"/>
          </p:cNvSpPr>
          <p:nvPr>
            <p:ph type="sldNum" sz="quarter" idx="12"/>
          </p:nvPr>
        </p:nvSpPr>
        <p:spPr/>
        <p:txBody>
          <a:bodyPr/>
          <a:lstStyle/>
          <a:p>
            <a:fld id="{48F63A3B-78C7-47BE-AE5E-E10140E04643}" type="slidenum">
              <a:rPr lang="en-US" smtClean="0"/>
              <a:t>9</a:t>
            </a:fld>
            <a:endParaRPr lang="en-US" dirty="0"/>
          </a:p>
        </p:txBody>
      </p:sp>
    </p:spTree>
    <p:extLst>
      <p:ext uri="{BB962C8B-B14F-4D97-AF65-F5344CB8AC3E}">
        <p14:creationId xmlns:p14="http://schemas.microsoft.com/office/powerpoint/2010/main" val="9503927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2230</Words>
  <Application>Microsoft Office PowerPoint</Application>
  <PresentationFormat>Widescreen</PresentationFormat>
  <Paragraphs>394</Paragraphs>
  <Slides>25</Slides>
  <Notes>0</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25</vt:i4>
      </vt:variant>
    </vt:vector>
  </HeadingPairs>
  <TitlesOfParts>
    <vt:vector size="42" baseType="lpstr">
      <vt:lpstr>-apple-system</vt:lpstr>
      <vt:lpstr>Arial</vt:lpstr>
      <vt:lpstr>Arial</vt:lpstr>
      <vt:lpstr>Arial Black</vt:lpstr>
      <vt:lpstr>Arial Rounded MT Bold</vt:lpstr>
      <vt:lpstr>Bahnschrift Condensed</vt:lpstr>
      <vt:lpstr>Calibri</vt:lpstr>
      <vt:lpstr>Calibri (Body)</vt:lpstr>
      <vt:lpstr>Calibri Light</vt:lpstr>
      <vt:lpstr>Century Gothic</vt:lpstr>
      <vt:lpstr>Gill Sans Nova</vt:lpstr>
      <vt:lpstr>Gill Sans Nova Light</vt:lpstr>
      <vt:lpstr>Times New Roman</vt:lpstr>
      <vt:lpstr>Wingdings</vt:lpstr>
      <vt:lpstr>Wingdings 3</vt:lpstr>
      <vt:lpstr>Office Theme</vt:lpstr>
      <vt:lpstr>Wisp</vt:lpstr>
      <vt:lpstr>PowerPoint Presentation</vt:lpstr>
      <vt:lpstr>CONTENTS</vt:lpstr>
      <vt:lpstr>PowerPoint Presentation</vt:lpstr>
      <vt:lpstr>PowerPoint Presentation</vt:lpstr>
      <vt:lpstr>PowerPoint Presentation</vt:lpstr>
      <vt:lpstr>PowerPoint Presentation</vt:lpstr>
      <vt:lpstr>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subject/>
  <dc:creator/>
  <cp:lastModifiedBy/>
  <cp:revision>274</cp:revision>
  <dcterms:created xsi:type="dcterms:W3CDTF">2022-08-11T21:37:00Z</dcterms:created>
  <dcterms:modified xsi:type="dcterms:W3CDTF">2022-11-25T03:16:39Z</dcterms:modified>
</cp:coreProperties>
</file>